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9" r:id="rId4"/>
    <p:sldId id="265" r:id="rId5"/>
    <p:sldId id="286" r:id="rId6"/>
    <p:sldId id="304" r:id="rId7"/>
    <p:sldId id="319" r:id="rId8"/>
    <p:sldId id="321" r:id="rId9"/>
    <p:sldId id="267" r:id="rId10"/>
    <p:sldId id="305" r:id="rId11"/>
    <p:sldId id="320" r:id="rId12"/>
    <p:sldId id="268" r:id="rId13"/>
    <p:sldId id="312" r:id="rId14"/>
    <p:sldId id="313" r:id="rId15"/>
    <p:sldId id="316" r:id="rId16"/>
    <p:sldId id="314" r:id="rId17"/>
    <p:sldId id="315" r:id="rId18"/>
    <p:sldId id="306" r:id="rId19"/>
    <p:sldId id="279" r:id="rId20"/>
    <p:sldId id="274" r:id="rId21"/>
    <p:sldId id="285" r:id="rId22"/>
    <p:sldId id="278" r:id="rId23"/>
    <p:sldId id="284" r:id="rId24"/>
    <p:sldId id="282" r:id="rId25"/>
    <p:sldId id="280" r:id="rId26"/>
    <p:sldId id="311" r:id="rId27"/>
    <p:sldId id="275" r:id="rId28"/>
    <p:sldId id="276" r:id="rId29"/>
    <p:sldId id="270" r:id="rId30"/>
    <p:sldId id="277" r:id="rId31"/>
    <p:sldId id="273" r:id="rId32"/>
    <p:sldId id="271" r:id="rId33"/>
    <p:sldId id="283" r:id="rId34"/>
    <p:sldId id="287" r:id="rId35"/>
    <p:sldId id="288" r:id="rId36"/>
    <p:sldId id="289" r:id="rId37"/>
    <p:sldId id="322" r:id="rId38"/>
    <p:sldId id="299" r:id="rId39"/>
    <p:sldId id="323" r:id="rId40"/>
    <p:sldId id="291" r:id="rId41"/>
    <p:sldId id="298" r:id="rId42"/>
    <p:sldId id="297" r:id="rId43"/>
    <p:sldId id="301" r:id="rId44"/>
    <p:sldId id="292" r:id="rId45"/>
    <p:sldId id="293" r:id="rId46"/>
    <p:sldId id="295" r:id="rId47"/>
    <p:sldId id="294" r:id="rId48"/>
    <p:sldId id="281" r:id="rId4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8" roundtripDataSignature="AMtx7mgDRG2xxywx+yfhYm7jLXTFL4WE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212"/>
    <a:srgbClr val="3070BD"/>
    <a:srgbClr val="6DB33F"/>
    <a:srgbClr val="B9204C"/>
    <a:srgbClr val="B23B23"/>
    <a:srgbClr val="F10F14"/>
    <a:srgbClr val="621113"/>
    <a:srgbClr val="E11F21"/>
    <a:srgbClr val="1F83C6"/>
    <a:srgbClr val="D1A4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81" autoAdjust="0"/>
  </p:normalViewPr>
  <p:slideViewPr>
    <p:cSldViewPr snapToGrid="0">
      <p:cViewPr varScale="1">
        <p:scale>
          <a:sx n="81" d="100"/>
          <a:sy n="81" d="100"/>
        </p:scale>
        <p:origin x="9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8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>
          <a:extLst>
            <a:ext uri="{FF2B5EF4-FFF2-40B4-BE49-F238E27FC236}">
              <a16:creationId xmlns:a16="http://schemas.microsoft.com/office/drawing/2014/main" id="{E59D5380-A020-4E52-1414-B98AEBD5A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>
            <a:extLst>
              <a:ext uri="{FF2B5EF4-FFF2-40B4-BE49-F238E27FC236}">
                <a16:creationId xmlns:a16="http://schemas.microsoft.com/office/drawing/2014/main" id="{5BFBF6E2-A720-DCFA-0507-F3E2F6C4C4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:notes">
            <a:extLst>
              <a:ext uri="{FF2B5EF4-FFF2-40B4-BE49-F238E27FC236}">
                <a16:creationId xmlns:a16="http://schemas.microsoft.com/office/drawing/2014/main" id="{C32BB4DD-08AE-E6EE-8ED9-4EAEA213EB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2900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>
          <a:extLst>
            <a:ext uri="{FF2B5EF4-FFF2-40B4-BE49-F238E27FC236}">
              <a16:creationId xmlns:a16="http://schemas.microsoft.com/office/drawing/2014/main" id="{C9730150-64C9-E540-FF29-8D6A682A6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>
            <a:extLst>
              <a:ext uri="{FF2B5EF4-FFF2-40B4-BE49-F238E27FC236}">
                <a16:creationId xmlns:a16="http://schemas.microsoft.com/office/drawing/2014/main" id="{B432B71F-A788-B4F3-607E-D477E4BE70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:notes">
            <a:extLst>
              <a:ext uri="{FF2B5EF4-FFF2-40B4-BE49-F238E27FC236}">
                <a16:creationId xmlns:a16="http://schemas.microsoft.com/office/drawing/2014/main" id="{FC20E764-EA44-6603-677F-40F5D03845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23348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4B9A7E58-2E43-AB29-DDE0-A99FF0C99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83766614-C2BA-D4AA-519A-CCEF227439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3D7A3FDD-3166-5E59-CEF3-87BDD1D649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5033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A1C4D43B-9E19-9398-FF3C-A2FFE5301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AC20DCF5-DB3F-438F-E545-1BD046139A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DA8E398F-D33E-5282-F46D-65027152E2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31497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470BA2EA-52C9-EAB0-7591-70BDB4A8C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5D4C908D-4401-A20E-B0DF-DD2F7DE376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AE75BFBD-95D0-30A6-1630-FCF278C1CF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93804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BC00A6AE-3846-4C66-64DA-338E551E8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B0CF6250-8A88-548C-B775-6102EBEF95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6C257748-352A-25C4-59D6-E1E069CD41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79899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7F2E8EED-5304-497E-EC9C-CA8A52EEA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D6F5EB57-E516-8BF3-6D72-5E60C5C3C9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491F743C-C092-556A-6B23-D96DEADD2C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26188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B582FDCD-378C-A3C9-90E5-A89D02F9B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11D2384F-B50B-D0F4-7A3A-971976DC70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865974B2-48A1-AF76-7248-0849187F43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62322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0587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65766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273DB500-A112-A58B-ADF0-4272D74F5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BDDE3154-706E-A042-2859-5A56002C45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7CB3223D-478E-5959-F5FE-AB647C3F64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10395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46633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29821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17564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94010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84B384AE-0B12-27AD-1EC1-0B28BF7AF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215FECD8-4CFE-43BA-9DDA-6C1AC0B57A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E43FD8E5-FB17-188C-B663-41A2CB344B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17621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17508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29805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6291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33355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3935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98628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47709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10898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21600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70841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A6FAA286-420C-3617-DA21-2FC79FC2C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CB774D4D-7E5F-E577-F171-7BD51E247E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C941CAED-EB86-CADD-76C5-C8B8E51B86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21797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97100D95-17DE-E212-669D-BC569C628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CC637F34-5B86-7C89-BC4B-227DFCE6B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2B32C4E5-6388-1928-0A46-97AD2FF807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64172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41A4D146-6C24-F23C-7EB3-989417020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325D99EA-B710-64FA-AB03-23DFB43891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F29CA8B1-5ECB-C6C7-4863-6A2FA4E0E4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512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85838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66490B44-102E-3F0D-CA18-33402B425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F57CB92D-239E-3F12-2C4A-A28055764E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43684304-820F-9AAF-0794-975D401F4C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09360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F819128B-9461-DEE9-E2C4-9FDAA85CA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07CB5BB7-3644-230E-2AE3-DEF6264479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E7B952F5-B727-CFBA-2A66-5480387699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04112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E6B34D3C-C518-1F34-2589-15ECB8C7F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233DFB23-3F7D-06D4-5C93-A56B7CBDEA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996E62F6-930E-1029-E695-332BAC24BC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78722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07316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18697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92910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5579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>
          <a:extLst>
            <a:ext uri="{FF2B5EF4-FFF2-40B4-BE49-F238E27FC236}">
              <a16:creationId xmlns:a16="http://schemas.microsoft.com/office/drawing/2014/main" id="{747DF0CE-7FCC-2109-A477-B64229F0E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>
            <a:extLst>
              <a:ext uri="{FF2B5EF4-FFF2-40B4-BE49-F238E27FC236}">
                <a16:creationId xmlns:a16="http://schemas.microsoft.com/office/drawing/2014/main" id="{64D63060-60A3-DDF1-843C-8CF00C35B9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:notes">
            <a:extLst>
              <a:ext uri="{FF2B5EF4-FFF2-40B4-BE49-F238E27FC236}">
                <a16:creationId xmlns:a16="http://schemas.microsoft.com/office/drawing/2014/main" id="{ABEA6AB4-3908-8CC6-1967-5244DCDDF1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2747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70599CE0-BC6E-DCC9-44FA-DC71C05BB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4370907E-DB6B-52D9-B932-A63D86DEBC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2A18E9E6-B61F-55D0-5D41-69BB2082A7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0238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>
          <a:extLst>
            <a:ext uri="{FF2B5EF4-FFF2-40B4-BE49-F238E27FC236}">
              <a16:creationId xmlns:a16="http://schemas.microsoft.com/office/drawing/2014/main" id="{5EBEC88D-71FE-A1EB-1417-5D7049953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>
            <a:extLst>
              <a:ext uri="{FF2B5EF4-FFF2-40B4-BE49-F238E27FC236}">
                <a16:creationId xmlns:a16="http://schemas.microsoft.com/office/drawing/2014/main" id="{CBEA5C55-DF97-650E-D2C6-0CEDBD7B68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>
            <a:extLst>
              <a:ext uri="{FF2B5EF4-FFF2-40B4-BE49-F238E27FC236}">
                <a16:creationId xmlns:a16="http://schemas.microsoft.com/office/drawing/2014/main" id="{25BA916A-5CCE-BCAE-974F-9BAE94766F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206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>
          <a:extLst>
            <a:ext uri="{FF2B5EF4-FFF2-40B4-BE49-F238E27FC236}">
              <a16:creationId xmlns:a16="http://schemas.microsoft.com/office/drawing/2014/main" id="{49CE6289-5E03-0027-A974-C0FA57C13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>
            <a:extLst>
              <a:ext uri="{FF2B5EF4-FFF2-40B4-BE49-F238E27FC236}">
                <a16:creationId xmlns:a16="http://schemas.microsoft.com/office/drawing/2014/main" id="{3CE46AC8-6391-ADB0-B198-F407ACBC1C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>
            <a:extLst>
              <a:ext uri="{FF2B5EF4-FFF2-40B4-BE49-F238E27FC236}">
                <a16:creationId xmlns:a16="http://schemas.microsoft.com/office/drawing/2014/main" id="{747722BE-8E07-9802-A691-9C4AAD90CB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41603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912493" y="1162011"/>
            <a:ext cx="9861176" cy="778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4800"/>
              <a:buFont typeface="Arial"/>
              <a:buNone/>
            </a:pPr>
            <a:r>
              <a:rPr lang="en-US" sz="4800" dirty="0" err="1">
                <a:solidFill>
                  <a:srgbClr val="61DAFB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스</a:t>
            </a:r>
            <a:r>
              <a:rPr lang="en-US" sz="4800" dirty="0" err="1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마트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팩토리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 </a:t>
            </a:r>
            <a:r>
              <a:rPr lang="en-US" sz="4800" dirty="0">
                <a:solidFill>
                  <a:srgbClr val="FF8C0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M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ES </a:t>
            </a:r>
            <a:r>
              <a:rPr lang="en-US" sz="4800" dirty="0">
                <a:solidFill>
                  <a:srgbClr val="61DAFB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웹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솔루션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개발</a:t>
            </a:r>
            <a:endParaRPr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975828" y="2131409"/>
            <a:ext cx="9180000" cy="563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None/>
            </a:pPr>
            <a:r>
              <a:rPr lang="ko-KR" altLang="en-US" dirty="0">
                <a:solidFill>
                  <a:srgbClr val="D4D4D4"/>
                </a:solidFill>
              </a:rPr>
              <a:t>지능화된 생산관리 솔루션 프로젝트</a:t>
            </a:r>
            <a:r>
              <a:rPr lang="en-US" altLang="ko-KR" dirty="0">
                <a:solidFill>
                  <a:srgbClr val="D4D4D4"/>
                </a:solidFill>
              </a:rPr>
              <a:t>(MES-WEB)</a:t>
            </a:r>
            <a:endParaRPr dirty="0">
              <a:solidFill>
                <a:srgbClr val="D4D4D4"/>
              </a:solidFill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52336" y="407345"/>
            <a:ext cx="11287327" cy="6043309"/>
          </a:xfrm>
          <a:prstGeom prst="rect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7279534" y="5625023"/>
            <a:ext cx="3817199" cy="45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Team. </a:t>
            </a:r>
            <a:r>
              <a:rPr lang="en-US" sz="2400" b="0" i="0" u="none" strike="noStrike" cap="none" dirty="0" err="1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헤헤경민병석</a:t>
            </a:r>
            <a:endParaRPr sz="2400" b="0" i="0" u="none" strike="noStrike" cap="none" dirty="0">
              <a:solidFill>
                <a:srgbClr val="8080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912493" y="5625023"/>
            <a:ext cx="3999975" cy="45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2025-04-10 ~ 2025-04-28</a:t>
            </a:r>
            <a:endParaRPr sz="2400" b="0" i="0" u="none" strike="noStrike" cap="none" dirty="0">
              <a:solidFill>
                <a:srgbClr val="8080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06">
          <a:extLst>
            <a:ext uri="{FF2B5EF4-FFF2-40B4-BE49-F238E27FC236}">
              <a16:creationId xmlns:a16="http://schemas.microsoft.com/office/drawing/2014/main" id="{B50D61F7-2866-558D-920E-11982ADAB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">
            <a:extLst>
              <a:ext uri="{FF2B5EF4-FFF2-40B4-BE49-F238E27FC236}">
                <a16:creationId xmlns:a16="http://schemas.microsoft.com/office/drawing/2014/main" id="{B9A1075D-395A-39DD-85B5-775C7F48DAA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12">
            <a:extLst>
              <a:ext uri="{FF2B5EF4-FFF2-40B4-BE49-F238E27FC236}">
                <a16:creationId xmlns:a16="http://schemas.microsoft.com/office/drawing/2014/main" id="{22F26A6C-06B8-118B-668D-8B92E030AF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2">
            <a:extLst>
              <a:ext uri="{FF2B5EF4-FFF2-40B4-BE49-F238E27FC236}">
                <a16:creationId xmlns:a16="http://schemas.microsoft.com/office/drawing/2014/main" id="{150A9362-A970-A557-21E7-18D497F1B4AB}"/>
              </a:ext>
            </a:extLst>
          </p:cNvPr>
          <p:cNvSpPr/>
          <p:nvPr/>
        </p:nvSpPr>
        <p:spPr>
          <a:xfrm>
            <a:off x="0" y="210030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12">
            <a:extLst>
              <a:ext uri="{FF2B5EF4-FFF2-40B4-BE49-F238E27FC236}">
                <a16:creationId xmlns:a16="http://schemas.microsoft.com/office/drawing/2014/main" id="{8DB7BDD2-B1CD-3069-74D2-FC0B9D602B13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/>
          </a:p>
        </p:txBody>
      </p:sp>
      <p:sp>
        <p:nvSpPr>
          <p:cNvPr id="311" name="Google Shape;311;p12">
            <a:extLst>
              <a:ext uri="{FF2B5EF4-FFF2-40B4-BE49-F238E27FC236}">
                <a16:creationId xmlns:a16="http://schemas.microsoft.com/office/drawing/2014/main" id="{48757B3A-AF7C-511D-58DE-1C7431448802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2">
            <a:extLst>
              <a:ext uri="{FF2B5EF4-FFF2-40B4-BE49-F238E27FC236}">
                <a16:creationId xmlns:a16="http://schemas.microsoft.com/office/drawing/2014/main" id="{AF0B8E2B-9C7A-71C0-8DB6-C09EFD7A93F5}"/>
              </a:ext>
            </a:extLst>
          </p:cNvPr>
          <p:cNvSpPr/>
          <p:nvPr/>
        </p:nvSpPr>
        <p:spPr>
          <a:xfrm>
            <a:off x="3377597" y="4477194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11F2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p12">
            <a:extLst>
              <a:ext uri="{FF2B5EF4-FFF2-40B4-BE49-F238E27FC236}">
                <a16:creationId xmlns:a16="http://schemas.microsoft.com/office/drawing/2014/main" id="{8DD36714-6913-54AE-C11B-AE4F1F809C25}"/>
              </a:ext>
            </a:extLst>
          </p:cNvPr>
          <p:cNvSpPr/>
          <p:nvPr/>
        </p:nvSpPr>
        <p:spPr>
          <a:xfrm>
            <a:off x="5439861" y="4477194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D1A41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12">
            <a:extLst>
              <a:ext uri="{FF2B5EF4-FFF2-40B4-BE49-F238E27FC236}">
                <a16:creationId xmlns:a16="http://schemas.microsoft.com/office/drawing/2014/main" id="{140F69F7-5AF6-09EF-57AC-4C3FB8E57F43}"/>
              </a:ext>
            </a:extLst>
          </p:cNvPr>
          <p:cNvSpPr/>
          <p:nvPr/>
        </p:nvSpPr>
        <p:spPr>
          <a:xfrm>
            <a:off x="7502124" y="4477194"/>
            <a:ext cx="1440000" cy="14400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p12">
            <a:extLst>
              <a:ext uri="{FF2B5EF4-FFF2-40B4-BE49-F238E27FC236}">
                <a16:creationId xmlns:a16="http://schemas.microsoft.com/office/drawing/2014/main" id="{748FA8C9-FC5E-E153-2C22-F8458B3A3E83}"/>
              </a:ext>
            </a:extLst>
          </p:cNvPr>
          <p:cNvSpPr txBox="1"/>
          <p:nvPr/>
        </p:nvSpPr>
        <p:spPr>
          <a:xfrm>
            <a:off x="3339911" y="3796405"/>
            <a:ext cx="32022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rgbClr val="D4D4D4"/>
                </a:solidFill>
              </a:rPr>
              <a:t>Coding Back</a:t>
            </a:r>
            <a:r>
              <a:rPr lang="en-US" altLang="ko-KR" sz="2400" dirty="0">
                <a:solidFill>
                  <a:srgbClr val="D4D4D4"/>
                </a:solidFill>
              </a:rPr>
              <a:t> end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2">
            <a:extLst>
              <a:ext uri="{FF2B5EF4-FFF2-40B4-BE49-F238E27FC236}">
                <a16:creationId xmlns:a16="http://schemas.microsoft.com/office/drawing/2014/main" id="{D0158C92-6086-EB91-82AA-82E436071766}"/>
              </a:ext>
            </a:extLst>
          </p:cNvPr>
          <p:cNvSpPr txBox="1"/>
          <p:nvPr/>
        </p:nvSpPr>
        <p:spPr>
          <a:xfrm>
            <a:off x="3557590" y="5987447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2">
            <a:extLst>
              <a:ext uri="{FF2B5EF4-FFF2-40B4-BE49-F238E27FC236}">
                <a16:creationId xmlns:a16="http://schemas.microsoft.com/office/drawing/2014/main" id="{63DCD071-B08C-003A-1A47-8282EB21C283}"/>
              </a:ext>
            </a:extLst>
          </p:cNvPr>
          <p:cNvSpPr txBox="1"/>
          <p:nvPr/>
        </p:nvSpPr>
        <p:spPr>
          <a:xfrm>
            <a:off x="5619865" y="5987447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Tomcat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2">
            <a:extLst>
              <a:ext uri="{FF2B5EF4-FFF2-40B4-BE49-F238E27FC236}">
                <a16:creationId xmlns:a16="http://schemas.microsoft.com/office/drawing/2014/main" id="{72EA07D6-422B-2015-C9E5-27D78FF090E0}"/>
              </a:ext>
            </a:extLst>
          </p:cNvPr>
          <p:cNvSpPr txBox="1"/>
          <p:nvPr/>
        </p:nvSpPr>
        <p:spPr>
          <a:xfrm>
            <a:off x="7449915" y="5987447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JSP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92B9720-C943-9D4A-85A8-3535FC3867AC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</a:t>
            </a: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Skill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79EFDDA-1FA9-B4AC-EC38-F951D041E84F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7942EF38-6959-337F-3951-FCEFE75C6770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3767C2D-D902-5F99-4A85-D464634D4159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 descr="자바의 정석 1장 - 자바를 시작하기 전에">
            <a:extLst>
              <a:ext uri="{FF2B5EF4-FFF2-40B4-BE49-F238E27FC236}">
                <a16:creationId xmlns:a16="http://schemas.microsoft.com/office/drawing/2014/main" id="{97692501-F703-9D9E-B5A5-DCA549D3E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26" y="4626912"/>
            <a:ext cx="2027664" cy="11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아파치 톰캣 - 위키백과, 우리 모두의 백과사전">
            <a:extLst>
              <a:ext uri="{FF2B5EF4-FFF2-40B4-BE49-F238E27FC236}">
                <a16:creationId xmlns:a16="http://schemas.microsoft.com/office/drawing/2014/main" id="{778B75DA-64E8-B687-D870-F8484277F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064" y="4745040"/>
            <a:ext cx="1248012" cy="88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SP] JSP (JavaServer Pages ) 란 무엇인가?">
            <a:extLst>
              <a:ext uri="{FF2B5EF4-FFF2-40B4-BE49-F238E27FC236}">
                <a16:creationId xmlns:a16="http://schemas.microsoft.com/office/drawing/2014/main" id="{2FDB8B63-D80E-C222-2F66-1163F9628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386" y="4568490"/>
            <a:ext cx="1213458" cy="121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321;p12">
            <a:extLst>
              <a:ext uri="{FF2B5EF4-FFF2-40B4-BE49-F238E27FC236}">
                <a16:creationId xmlns:a16="http://schemas.microsoft.com/office/drawing/2014/main" id="{99D16D30-A742-2D9C-0C28-D4E75A513C57}"/>
              </a:ext>
            </a:extLst>
          </p:cNvPr>
          <p:cNvSpPr/>
          <p:nvPr/>
        </p:nvSpPr>
        <p:spPr>
          <a:xfrm>
            <a:off x="5376000" y="174445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1F83C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326;p12">
            <a:extLst>
              <a:ext uri="{FF2B5EF4-FFF2-40B4-BE49-F238E27FC236}">
                <a16:creationId xmlns:a16="http://schemas.microsoft.com/office/drawing/2014/main" id="{A2D39535-5516-17B9-B5B2-E3253CC3C74E}"/>
              </a:ext>
            </a:extLst>
          </p:cNvPr>
          <p:cNvSpPr txBox="1"/>
          <p:nvPr/>
        </p:nvSpPr>
        <p:spPr>
          <a:xfrm>
            <a:off x="5377578" y="3254703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AJAX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6" name="Picture 12" descr="Ajax - 위키백과, 우리 모두의 백과사전">
            <a:extLst>
              <a:ext uri="{FF2B5EF4-FFF2-40B4-BE49-F238E27FC236}">
                <a16:creationId xmlns:a16="http://schemas.microsoft.com/office/drawing/2014/main" id="{E4E6725E-9805-C2FE-A26A-6925BD24D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143" y="2100301"/>
            <a:ext cx="1303713" cy="62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NG, SVG 형식의 오라클 로고 색상 아이콘">
            <a:extLst>
              <a:ext uri="{FF2B5EF4-FFF2-40B4-BE49-F238E27FC236}">
                <a16:creationId xmlns:a16="http://schemas.microsoft.com/office/drawing/2014/main" id="{1C8A25FA-E947-B90A-B7CF-0846878F1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884" y="1902040"/>
            <a:ext cx="1096943" cy="109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322;p12">
            <a:extLst>
              <a:ext uri="{FF2B5EF4-FFF2-40B4-BE49-F238E27FC236}">
                <a16:creationId xmlns:a16="http://schemas.microsoft.com/office/drawing/2014/main" id="{ECD3322B-9B13-E583-EB2F-9C6EEAFC832C}"/>
              </a:ext>
            </a:extLst>
          </p:cNvPr>
          <p:cNvSpPr txBox="1"/>
          <p:nvPr/>
        </p:nvSpPr>
        <p:spPr>
          <a:xfrm>
            <a:off x="3383541" y="1176635"/>
            <a:ext cx="33405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Data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21;p12">
            <a:extLst>
              <a:ext uri="{FF2B5EF4-FFF2-40B4-BE49-F238E27FC236}">
                <a16:creationId xmlns:a16="http://schemas.microsoft.com/office/drawing/2014/main" id="{F4FAD62E-1259-C73D-2733-D7B23C185F8E}"/>
              </a:ext>
            </a:extLst>
          </p:cNvPr>
          <p:cNvSpPr/>
          <p:nvPr/>
        </p:nvSpPr>
        <p:spPr>
          <a:xfrm>
            <a:off x="3429797" y="1730512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10F1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26;p12">
            <a:extLst>
              <a:ext uri="{FF2B5EF4-FFF2-40B4-BE49-F238E27FC236}">
                <a16:creationId xmlns:a16="http://schemas.microsoft.com/office/drawing/2014/main" id="{2659C1D1-7D40-C169-98E6-F6938E80F01A}"/>
              </a:ext>
            </a:extLst>
          </p:cNvPr>
          <p:cNvSpPr txBox="1"/>
          <p:nvPr/>
        </p:nvSpPr>
        <p:spPr>
          <a:xfrm>
            <a:off x="3377597" y="3249979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Oracle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F4BDB2-6262-B5BB-664C-77FCD985D4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1147" y="4642039"/>
            <a:ext cx="1786480" cy="1213458"/>
          </a:xfrm>
          <a:prstGeom prst="rect">
            <a:avLst/>
          </a:prstGeom>
        </p:spPr>
      </p:pic>
      <p:sp>
        <p:nvSpPr>
          <p:cNvPr id="8" name="Google Shape;319;p12">
            <a:extLst>
              <a:ext uri="{FF2B5EF4-FFF2-40B4-BE49-F238E27FC236}">
                <a16:creationId xmlns:a16="http://schemas.microsoft.com/office/drawing/2014/main" id="{5448BCBF-A5DD-BACA-DE0B-BC852FED86EC}"/>
              </a:ext>
            </a:extLst>
          </p:cNvPr>
          <p:cNvSpPr/>
          <p:nvPr/>
        </p:nvSpPr>
        <p:spPr>
          <a:xfrm>
            <a:off x="9564387" y="4528768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DB3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326;p12">
            <a:extLst>
              <a:ext uri="{FF2B5EF4-FFF2-40B4-BE49-F238E27FC236}">
                <a16:creationId xmlns:a16="http://schemas.microsoft.com/office/drawing/2014/main" id="{953FB0A7-3CF6-1C8E-9472-FC52C183DEE3}"/>
              </a:ext>
            </a:extLst>
          </p:cNvPr>
          <p:cNvSpPr txBox="1"/>
          <p:nvPr/>
        </p:nvSpPr>
        <p:spPr>
          <a:xfrm>
            <a:off x="9512187" y="6017985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Spring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4154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06">
          <a:extLst>
            <a:ext uri="{FF2B5EF4-FFF2-40B4-BE49-F238E27FC236}">
              <a16:creationId xmlns:a16="http://schemas.microsoft.com/office/drawing/2014/main" id="{5C2BBE5C-F1EE-D7B8-4072-8426A929A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">
            <a:extLst>
              <a:ext uri="{FF2B5EF4-FFF2-40B4-BE49-F238E27FC236}">
                <a16:creationId xmlns:a16="http://schemas.microsoft.com/office/drawing/2014/main" id="{17826C15-19C3-06D2-E3B6-A498B046E51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12">
            <a:extLst>
              <a:ext uri="{FF2B5EF4-FFF2-40B4-BE49-F238E27FC236}">
                <a16:creationId xmlns:a16="http://schemas.microsoft.com/office/drawing/2014/main" id="{8BE9AAE7-A60E-F52B-3ABF-4FC9965751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2">
            <a:extLst>
              <a:ext uri="{FF2B5EF4-FFF2-40B4-BE49-F238E27FC236}">
                <a16:creationId xmlns:a16="http://schemas.microsoft.com/office/drawing/2014/main" id="{FEDDEC83-ACA2-EFB4-E9E1-CD264280AA2B}"/>
              </a:ext>
            </a:extLst>
          </p:cNvPr>
          <p:cNvSpPr/>
          <p:nvPr/>
        </p:nvSpPr>
        <p:spPr>
          <a:xfrm>
            <a:off x="0" y="210030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12">
            <a:extLst>
              <a:ext uri="{FF2B5EF4-FFF2-40B4-BE49-F238E27FC236}">
                <a16:creationId xmlns:a16="http://schemas.microsoft.com/office/drawing/2014/main" id="{D713A4A1-8E2B-6B5E-3A72-F4328EEC61EE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/>
          </a:p>
        </p:txBody>
      </p:sp>
      <p:sp>
        <p:nvSpPr>
          <p:cNvPr id="311" name="Google Shape;311;p12">
            <a:extLst>
              <a:ext uri="{FF2B5EF4-FFF2-40B4-BE49-F238E27FC236}">
                <a16:creationId xmlns:a16="http://schemas.microsoft.com/office/drawing/2014/main" id="{C255845B-862D-FA83-56B8-6C96B8F00F08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41F56B6E-2667-4E16-D9EE-BEB64F0517A9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</a:t>
            </a: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Skill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A851971B-AC83-570D-1FBA-A1AE6305A614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F4172D33-3878-BF02-0CBB-C6FCFBE05A83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6EB7DCE2-8562-3206-9D4D-D6E9CF6FE513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21;p12">
            <a:extLst>
              <a:ext uri="{FF2B5EF4-FFF2-40B4-BE49-F238E27FC236}">
                <a16:creationId xmlns:a16="http://schemas.microsoft.com/office/drawing/2014/main" id="{641BA99F-9747-491E-ACCC-62BD2BB5F9FE}"/>
              </a:ext>
            </a:extLst>
          </p:cNvPr>
          <p:cNvSpPr/>
          <p:nvPr/>
        </p:nvSpPr>
        <p:spPr>
          <a:xfrm>
            <a:off x="5464777" y="1816621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B23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326;p12">
            <a:extLst>
              <a:ext uri="{FF2B5EF4-FFF2-40B4-BE49-F238E27FC236}">
                <a16:creationId xmlns:a16="http://schemas.microsoft.com/office/drawing/2014/main" id="{D321B08D-738F-7765-352B-A706BE8DCC5D}"/>
              </a:ext>
            </a:extLst>
          </p:cNvPr>
          <p:cNvSpPr txBox="1"/>
          <p:nvPr/>
        </p:nvSpPr>
        <p:spPr>
          <a:xfrm>
            <a:off x="5412577" y="3388891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Lombok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322;p12">
            <a:extLst>
              <a:ext uri="{FF2B5EF4-FFF2-40B4-BE49-F238E27FC236}">
                <a16:creationId xmlns:a16="http://schemas.microsoft.com/office/drawing/2014/main" id="{38B651A7-BCD7-D464-DA64-E9CF3B0EDC3A}"/>
              </a:ext>
            </a:extLst>
          </p:cNvPr>
          <p:cNvSpPr txBox="1"/>
          <p:nvPr/>
        </p:nvSpPr>
        <p:spPr>
          <a:xfrm>
            <a:off x="3383541" y="1176635"/>
            <a:ext cx="33405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Build Tool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21;p12">
            <a:extLst>
              <a:ext uri="{FF2B5EF4-FFF2-40B4-BE49-F238E27FC236}">
                <a16:creationId xmlns:a16="http://schemas.microsoft.com/office/drawing/2014/main" id="{5A964E22-EFFB-F445-F871-7599D71E8FA1}"/>
              </a:ext>
            </a:extLst>
          </p:cNvPr>
          <p:cNvSpPr/>
          <p:nvPr/>
        </p:nvSpPr>
        <p:spPr>
          <a:xfrm>
            <a:off x="3444152" y="1781907"/>
            <a:ext cx="1440000" cy="14400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 cap="flat" cmpd="sng">
            <a:solidFill>
              <a:srgbClr val="B9204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26;p12">
            <a:extLst>
              <a:ext uri="{FF2B5EF4-FFF2-40B4-BE49-F238E27FC236}">
                <a16:creationId xmlns:a16="http://schemas.microsoft.com/office/drawing/2014/main" id="{E8941908-659D-1BF5-A227-2B9964FDCD59}"/>
              </a:ext>
            </a:extLst>
          </p:cNvPr>
          <p:cNvSpPr txBox="1"/>
          <p:nvPr/>
        </p:nvSpPr>
        <p:spPr>
          <a:xfrm>
            <a:off x="3391952" y="3301374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Maven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50BAF19-7A46-FDD3-ABA0-7E376AE41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197" y="2310086"/>
            <a:ext cx="1180053" cy="4189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D0A1DB8-7ACB-985C-7152-1B05D3127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172" y="2387697"/>
            <a:ext cx="1065959" cy="269821"/>
          </a:xfrm>
          <a:prstGeom prst="rect">
            <a:avLst/>
          </a:prstGeom>
        </p:spPr>
      </p:pic>
      <p:sp>
        <p:nvSpPr>
          <p:cNvPr id="15" name="Google Shape;326;p12">
            <a:extLst>
              <a:ext uri="{FF2B5EF4-FFF2-40B4-BE49-F238E27FC236}">
                <a16:creationId xmlns:a16="http://schemas.microsoft.com/office/drawing/2014/main" id="{06421927-FADC-7953-D727-E87B4F0E184A}"/>
              </a:ext>
            </a:extLst>
          </p:cNvPr>
          <p:cNvSpPr txBox="1"/>
          <p:nvPr/>
        </p:nvSpPr>
        <p:spPr>
          <a:xfrm>
            <a:off x="9575136" y="3397989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JDBC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326;p12">
            <a:extLst>
              <a:ext uri="{FF2B5EF4-FFF2-40B4-BE49-F238E27FC236}">
                <a16:creationId xmlns:a16="http://schemas.microsoft.com/office/drawing/2014/main" id="{49607E85-24E0-C000-8CFC-5EFF3F74B18E}"/>
              </a:ext>
            </a:extLst>
          </p:cNvPr>
          <p:cNvSpPr txBox="1"/>
          <p:nvPr/>
        </p:nvSpPr>
        <p:spPr>
          <a:xfrm>
            <a:off x="7431769" y="3383435"/>
            <a:ext cx="1544400" cy="609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Spring MVC + </a:t>
            </a:r>
            <a:r>
              <a:rPr lang="en-US" sz="18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Tiles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321;p12">
            <a:extLst>
              <a:ext uri="{FF2B5EF4-FFF2-40B4-BE49-F238E27FC236}">
                <a16:creationId xmlns:a16="http://schemas.microsoft.com/office/drawing/2014/main" id="{71034610-A1E5-048C-9676-497B2F40EB63}"/>
              </a:ext>
            </a:extLst>
          </p:cNvPr>
          <p:cNvSpPr/>
          <p:nvPr/>
        </p:nvSpPr>
        <p:spPr>
          <a:xfrm>
            <a:off x="7502311" y="1797825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DB3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" name="Picture 4" descr="SPRING MVC">
            <a:extLst>
              <a:ext uri="{FF2B5EF4-FFF2-40B4-BE49-F238E27FC236}">
                <a16:creationId xmlns:a16="http://schemas.microsoft.com/office/drawing/2014/main" id="{31985BFC-DDE3-0E92-C1EC-00E0C8371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527" y="1949166"/>
            <a:ext cx="1103168" cy="1103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utoShape 6" descr="JDBC - Persistence Services | openHAB">
            <a:extLst>
              <a:ext uri="{FF2B5EF4-FFF2-40B4-BE49-F238E27FC236}">
                <a16:creationId xmlns:a16="http://schemas.microsoft.com/office/drawing/2014/main" id="{46F104B9-D93C-59FB-3471-830719D511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17809" y="330379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4" name="Picture 10" descr="JDBC Tutorial">
            <a:extLst>
              <a:ext uri="{FF2B5EF4-FFF2-40B4-BE49-F238E27FC236}">
                <a16:creationId xmlns:a16="http://schemas.microsoft.com/office/drawing/2014/main" id="{6773BD3B-5A91-1028-FC74-0F68579C8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792" y="2174912"/>
            <a:ext cx="1337625" cy="71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321;p12">
            <a:extLst>
              <a:ext uri="{FF2B5EF4-FFF2-40B4-BE49-F238E27FC236}">
                <a16:creationId xmlns:a16="http://schemas.microsoft.com/office/drawing/2014/main" id="{F9E6541D-2F1D-D155-44F8-C04159EF772A}"/>
              </a:ext>
            </a:extLst>
          </p:cNvPr>
          <p:cNvSpPr/>
          <p:nvPr/>
        </p:nvSpPr>
        <p:spPr>
          <a:xfrm>
            <a:off x="9639605" y="1793706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070B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70745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/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/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/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0EFF72EC-82CF-940F-73C8-1478D3DBA25A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6C91EF4F-D7CC-6441-4F67-DEAAA6A6F8CB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UML, ERD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2CB37FC8-2E9E-489E-6F96-C0DA585BD222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UML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4ED7F8A3-9A45-4923-3C53-4F7DE1FAD7E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8CAAF0FF-3A08-EA40-FF7C-C7FF79738D3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BC4CD6CA-A5FB-411F-B794-F33F6BF483E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E39AE5-445E-0DBD-2E3C-A5B1AF66A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4" y="980773"/>
            <a:ext cx="8093044" cy="564383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39B37088-0C3A-2B29-E1E8-31D696A21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1C05D333-8298-1DC6-E134-30A783EC7520}"/>
              </a:ext>
            </a:extLst>
          </p:cNvPr>
          <p:cNvSpPr txBox="1"/>
          <p:nvPr/>
        </p:nvSpPr>
        <p:spPr>
          <a:xfrm>
            <a:off x="1055975" y="408907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1" name="Google Shape;357;p13">
            <a:extLst>
              <a:ext uri="{FF2B5EF4-FFF2-40B4-BE49-F238E27FC236}">
                <a16:creationId xmlns:a16="http://schemas.microsoft.com/office/drawing/2014/main" id="{9F19E9F4-EBDB-1300-B1D8-E1C44E0A74F2}"/>
              </a:ext>
            </a:extLst>
          </p:cNvPr>
          <p:cNvSpPr txBox="1"/>
          <p:nvPr/>
        </p:nvSpPr>
        <p:spPr>
          <a:xfrm>
            <a:off x="2605931" y="570283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전체 구조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5A21A38-A1F9-C079-29BF-5AF9455115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3574"/>
          <a:stretch/>
        </p:blipFill>
        <p:spPr>
          <a:xfrm>
            <a:off x="0" y="1925388"/>
            <a:ext cx="12192000" cy="419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6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04D9593C-DAF7-E0E1-12AB-F580BC828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7456591-2D12-2A4F-C06B-8E70CD81B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146292"/>
            <a:ext cx="8000215" cy="42594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CFAB702-6295-032E-CD53-CA3D2C192D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0970"/>
          <a:stretch/>
        </p:blipFill>
        <p:spPr>
          <a:xfrm>
            <a:off x="8794376" y="5504907"/>
            <a:ext cx="3397624" cy="1204652"/>
          </a:xfrm>
          <a:prstGeom prst="rect">
            <a:avLst/>
          </a:prstGeom>
        </p:spPr>
      </p:pic>
      <p:sp>
        <p:nvSpPr>
          <p:cNvPr id="337" name="Google Shape;337;g32825e5bbd8_0_4">
            <a:extLst>
              <a:ext uri="{FF2B5EF4-FFF2-40B4-BE49-F238E27FC236}">
                <a16:creationId xmlns:a16="http://schemas.microsoft.com/office/drawing/2014/main" id="{AB368A71-2D0E-C017-E5B2-BCF2643AFD0A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>
            <a:extLst>
              <a:ext uri="{FF2B5EF4-FFF2-40B4-BE49-F238E27FC236}">
                <a16:creationId xmlns:a16="http://schemas.microsoft.com/office/drawing/2014/main" id="{5072918C-1009-392A-CE42-487A0460C5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>
            <a:extLst>
              <a:ext uri="{FF2B5EF4-FFF2-40B4-BE49-F238E27FC236}">
                <a16:creationId xmlns:a16="http://schemas.microsoft.com/office/drawing/2014/main" id="{26356193-8A30-66C6-3A66-4E5A653B716A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EF5082D9-F2A4-46EA-67A0-A284FF9E7062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07AFE524-B8A6-07C5-68E5-A724EDE0108D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altLang="ko-KR" sz="1600" dirty="0">
                <a:solidFill>
                  <a:srgbClr val="FF8C00"/>
                </a:solidFill>
              </a:rPr>
              <a:t>UML, ERD</a:t>
            </a:r>
            <a:endParaRPr lang="en-US" altLang="ko-KR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C057E014-DEF9-B993-2BE9-6D5D5763BEC4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C5124FFF-19C3-9A19-DDE8-4D42016D80AD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C7045BBA-6D0B-F7EF-1FA9-06CFC7FA25B3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FF7B0F68-1262-C1A6-BECA-1F0A4C105DC3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57;p13">
            <a:extLst>
              <a:ext uri="{FF2B5EF4-FFF2-40B4-BE49-F238E27FC236}">
                <a16:creationId xmlns:a16="http://schemas.microsoft.com/office/drawing/2014/main" id="{FA3CA3EB-B0C5-3BEB-004A-7960CFFA4524}"/>
              </a:ext>
            </a:extLst>
          </p:cNvPr>
          <p:cNvSpPr txBox="1"/>
          <p:nvPr/>
        </p:nvSpPr>
        <p:spPr>
          <a:xfrm>
            <a:off x="5388728" y="584592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유저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33F959-9A4D-76B6-3E2F-F9D27158D9B7}"/>
              </a:ext>
            </a:extLst>
          </p:cNvPr>
          <p:cNvSpPr/>
          <p:nvPr/>
        </p:nvSpPr>
        <p:spPr>
          <a:xfrm>
            <a:off x="10954871" y="5688091"/>
            <a:ext cx="1237129" cy="676850"/>
          </a:xfrm>
          <a:prstGeom prst="rect">
            <a:avLst/>
          </a:prstGeom>
          <a:noFill/>
          <a:ln>
            <a:solidFill>
              <a:srgbClr val="E11F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387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195003EC-C9D9-7A4D-793F-633D93AF0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>
            <a:extLst>
              <a:ext uri="{FF2B5EF4-FFF2-40B4-BE49-F238E27FC236}">
                <a16:creationId xmlns:a16="http://schemas.microsoft.com/office/drawing/2014/main" id="{BFBDD099-A8D9-3EB9-E06C-CF0469F9441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>
            <a:extLst>
              <a:ext uri="{FF2B5EF4-FFF2-40B4-BE49-F238E27FC236}">
                <a16:creationId xmlns:a16="http://schemas.microsoft.com/office/drawing/2014/main" id="{042D890C-D7F3-61E5-CC51-3669B5130E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>
            <a:extLst>
              <a:ext uri="{FF2B5EF4-FFF2-40B4-BE49-F238E27FC236}">
                <a16:creationId xmlns:a16="http://schemas.microsoft.com/office/drawing/2014/main" id="{3058EF7B-B751-166C-8766-A878F36FE91E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DD5DCB16-20D9-FBD6-CB0D-35122AC780D8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C571EA7D-1CD4-60D0-D312-555C5FFC0844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altLang="ko-KR" sz="1600" dirty="0">
                <a:solidFill>
                  <a:srgbClr val="FF8C00"/>
                </a:solidFill>
              </a:rPr>
              <a:t>UML, ERD</a:t>
            </a:r>
            <a:endParaRPr lang="en-US" altLang="ko-KR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F6DE6D9-117B-DB71-04E5-576F9A6E4869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8EA946D6-31CF-76B8-AF2A-1D2C83700D47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D039C936-470F-01FA-CF24-834A9AE51C91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0E65E85E-822B-7D19-520C-D332A054536D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57;p13">
            <a:extLst>
              <a:ext uri="{FF2B5EF4-FFF2-40B4-BE49-F238E27FC236}">
                <a16:creationId xmlns:a16="http://schemas.microsoft.com/office/drawing/2014/main" id="{39898C2B-9873-3B3B-13CB-D8BF0650D4C1}"/>
              </a:ext>
            </a:extLst>
          </p:cNvPr>
          <p:cNvSpPr txBox="1"/>
          <p:nvPr/>
        </p:nvSpPr>
        <p:spPr>
          <a:xfrm>
            <a:off x="5388728" y="584592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생산계획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실적등록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품질관리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F67110-3DE3-7CE3-17E8-1D35C59DF7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2726"/>
          <a:stretch/>
        </p:blipFill>
        <p:spPr>
          <a:xfrm>
            <a:off x="8794376" y="5504907"/>
            <a:ext cx="3397624" cy="118090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B677899-B7BB-4CB0-1FB5-8838F868CBAE}"/>
              </a:ext>
            </a:extLst>
          </p:cNvPr>
          <p:cNvSpPr/>
          <p:nvPr/>
        </p:nvSpPr>
        <p:spPr>
          <a:xfrm>
            <a:off x="10237696" y="5934983"/>
            <a:ext cx="753034" cy="750825"/>
          </a:xfrm>
          <a:prstGeom prst="rect">
            <a:avLst/>
          </a:prstGeom>
          <a:noFill/>
          <a:ln>
            <a:solidFill>
              <a:srgbClr val="E11F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F3D1A1D-BE32-23E9-96DC-4DA30BD234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0828"/>
          <a:stretch/>
        </p:blipFill>
        <p:spPr>
          <a:xfrm>
            <a:off x="3731539" y="1664013"/>
            <a:ext cx="4341177" cy="442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28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9E745429-1DAB-28D5-4133-E3680455D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>
            <a:extLst>
              <a:ext uri="{FF2B5EF4-FFF2-40B4-BE49-F238E27FC236}">
                <a16:creationId xmlns:a16="http://schemas.microsoft.com/office/drawing/2014/main" id="{8F45AA34-DF7D-E857-778F-5596A4247D07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>
            <a:extLst>
              <a:ext uri="{FF2B5EF4-FFF2-40B4-BE49-F238E27FC236}">
                <a16:creationId xmlns:a16="http://schemas.microsoft.com/office/drawing/2014/main" id="{45FE967A-3D70-F41E-C748-52D4079BA2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>
            <a:extLst>
              <a:ext uri="{FF2B5EF4-FFF2-40B4-BE49-F238E27FC236}">
                <a16:creationId xmlns:a16="http://schemas.microsoft.com/office/drawing/2014/main" id="{847B6A81-0103-8BFC-D9CB-B9C1C6916EBB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8062AADE-7317-A70F-D604-01A7C94BF6A9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12101348-8EDD-8DB0-1533-0653FBCE3A5E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altLang="ko-KR" sz="1600" dirty="0">
                <a:solidFill>
                  <a:srgbClr val="FF8C00"/>
                </a:solidFill>
              </a:rPr>
              <a:t>UML, ERD</a:t>
            </a:r>
            <a:endParaRPr lang="en-US" altLang="ko-KR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1C41DC4-0400-BD9A-5849-EB2A5DE13075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0D10688D-7BBE-392F-2C97-84D43960006D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DC1CA7B0-58AC-A8A5-8C6A-1B9242726F44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B5D5F4A4-310A-EE76-157C-7964A336F1ED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57;p13">
            <a:extLst>
              <a:ext uri="{FF2B5EF4-FFF2-40B4-BE49-F238E27FC236}">
                <a16:creationId xmlns:a16="http://schemas.microsoft.com/office/drawing/2014/main" id="{4A662771-3DEF-AD61-AC86-306B34794816}"/>
              </a:ext>
            </a:extLst>
          </p:cNvPr>
          <p:cNvSpPr txBox="1"/>
          <p:nvPr/>
        </p:nvSpPr>
        <p:spPr>
          <a:xfrm>
            <a:off x="4931528" y="584592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완제품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자재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생산공정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D586850-E498-5AED-6719-B4C6E119D1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2726"/>
          <a:stretch/>
        </p:blipFill>
        <p:spPr>
          <a:xfrm>
            <a:off x="8794376" y="5504907"/>
            <a:ext cx="3397624" cy="118090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649CE69-3C7E-B368-953A-DCFCAC532F0D}"/>
              </a:ext>
            </a:extLst>
          </p:cNvPr>
          <p:cNvSpPr/>
          <p:nvPr/>
        </p:nvSpPr>
        <p:spPr>
          <a:xfrm>
            <a:off x="9834282" y="5520427"/>
            <a:ext cx="1411940" cy="602467"/>
          </a:xfrm>
          <a:prstGeom prst="rect">
            <a:avLst/>
          </a:prstGeom>
          <a:noFill/>
          <a:ln>
            <a:solidFill>
              <a:srgbClr val="E11F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D76C2A2-C776-E64A-1276-FA3CACDF8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900" y="1337573"/>
            <a:ext cx="9235698" cy="381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38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0792F263-4886-FD18-3687-81EFFC866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>
            <a:extLst>
              <a:ext uri="{FF2B5EF4-FFF2-40B4-BE49-F238E27FC236}">
                <a16:creationId xmlns:a16="http://schemas.microsoft.com/office/drawing/2014/main" id="{2F5AEFE2-631F-F7DD-3BB8-BF74EB6A7601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>
            <a:extLst>
              <a:ext uri="{FF2B5EF4-FFF2-40B4-BE49-F238E27FC236}">
                <a16:creationId xmlns:a16="http://schemas.microsoft.com/office/drawing/2014/main" id="{EB9D2D7A-CDD5-BD79-22B8-784859AE69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>
            <a:extLst>
              <a:ext uri="{FF2B5EF4-FFF2-40B4-BE49-F238E27FC236}">
                <a16:creationId xmlns:a16="http://schemas.microsoft.com/office/drawing/2014/main" id="{8FFD3DDB-5761-17C3-1585-0C1E8DC79C83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DE2661B0-5234-F830-C20C-8919C1EA9779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340E38C0-5C27-3E33-7D1C-C99AF940AD0D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altLang="ko-KR" sz="1600" dirty="0">
                <a:solidFill>
                  <a:srgbClr val="FF8C00"/>
                </a:solidFill>
              </a:rPr>
              <a:t>UML, ERD</a:t>
            </a:r>
            <a:endParaRPr lang="en-US" altLang="ko-KR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53F9C666-A14D-9BCC-1320-7A7CC961C1AB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60C848FE-D20F-E896-5BE6-566305EC0809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A18EE08F-25A6-C923-AB03-CCBC45F1517F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D5430880-3F1B-0ADA-8D2B-D0FB5C47BA80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57;p13">
            <a:extLst>
              <a:ext uri="{FF2B5EF4-FFF2-40B4-BE49-F238E27FC236}">
                <a16:creationId xmlns:a16="http://schemas.microsoft.com/office/drawing/2014/main" id="{18BA92BD-5856-40B9-5048-A3959DD6F649}"/>
              </a:ext>
            </a:extLst>
          </p:cNvPr>
          <p:cNvSpPr txBox="1"/>
          <p:nvPr/>
        </p:nvSpPr>
        <p:spPr>
          <a:xfrm>
            <a:off x="5388728" y="584592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작업지시서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B52ED9-E623-4750-DD1B-A2D8860810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215"/>
          <a:stretch/>
        </p:blipFill>
        <p:spPr>
          <a:xfrm>
            <a:off x="8794376" y="5504906"/>
            <a:ext cx="3397624" cy="122840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D3D4FD0-0341-2D85-6B79-DFE1D2E27DF5}"/>
              </a:ext>
            </a:extLst>
          </p:cNvPr>
          <p:cNvSpPr/>
          <p:nvPr/>
        </p:nvSpPr>
        <p:spPr>
          <a:xfrm>
            <a:off x="8794376" y="5504906"/>
            <a:ext cx="1093695" cy="644882"/>
          </a:xfrm>
          <a:prstGeom prst="rect">
            <a:avLst/>
          </a:prstGeom>
          <a:noFill/>
          <a:ln>
            <a:solidFill>
              <a:srgbClr val="E11F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EE56D14-397C-3E98-4808-B29A20666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650" y="1247625"/>
            <a:ext cx="7790868" cy="420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69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7E25831F-5F29-97B7-0264-97A62E9F2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0226EEC-336D-5BF8-8D6C-AA9E521136B0}"/>
              </a:ext>
            </a:extLst>
          </p:cNvPr>
          <p:cNvSpPr txBox="1"/>
          <p:nvPr/>
        </p:nvSpPr>
        <p:spPr>
          <a:xfrm>
            <a:off x="312531" y="174123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클래스 다이어그램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3A98E-543D-3E7F-77CE-753957CF1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110" y="0"/>
            <a:ext cx="594789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76449F-4212-8FB6-DB3E-F39648268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30" y="2063184"/>
            <a:ext cx="6270745" cy="4236676"/>
          </a:xfrm>
          <a:prstGeom prst="rect">
            <a:avLst/>
          </a:prstGeom>
        </p:spPr>
      </p:pic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A85328D5-2EFE-BDF7-6CD7-7140206F7962}"/>
              </a:ext>
            </a:extLst>
          </p:cNvPr>
          <p:cNvSpPr txBox="1"/>
          <p:nvPr/>
        </p:nvSpPr>
        <p:spPr>
          <a:xfrm>
            <a:off x="312530" y="1125941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MVC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패턴과 클래스 다이어그램 조화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7146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F219B192-CACD-7583-CF1E-6D146EB89E1A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7499985-EFE7-E612-B182-26E4A6F70B49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UML, ERD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7F4737E-92CF-890D-A551-ED541D8B1EC7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B5151E29-6635-5173-F513-4E626316561F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8E0B5DF3-440D-6A32-E6DD-592F51E4CFC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페이지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340;g32825e5bbd8_0_4">
            <a:extLst>
              <a:ext uri="{FF2B5EF4-FFF2-40B4-BE49-F238E27FC236}">
                <a16:creationId xmlns:a16="http://schemas.microsoft.com/office/drawing/2014/main" id="{5513BE0B-8F6E-30D1-0539-4A94517C0784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1B2A66FF-E3D7-8030-0881-CC3A2ED2B0D3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F82510B-F700-D827-22D9-826F1AEC00C7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EFFC73F-6C58-2BD5-C1FE-D6F7F8146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2425909"/>
            <a:ext cx="4585407" cy="223993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B392516-97B0-9955-D7C6-5AD5E119D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4413" y="2425909"/>
            <a:ext cx="3067478" cy="3667637"/>
          </a:xfrm>
          <a:prstGeom prst="rect">
            <a:avLst/>
          </a:prstGeom>
        </p:spPr>
      </p:pic>
      <p:sp>
        <p:nvSpPr>
          <p:cNvPr id="20" name="Google Shape;357;p13">
            <a:extLst>
              <a:ext uri="{FF2B5EF4-FFF2-40B4-BE49-F238E27FC236}">
                <a16:creationId xmlns:a16="http://schemas.microsoft.com/office/drawing/2014/main" id="{4AC92BCB-E987-BF24-3BDB-3A65E0CFA63B}"/>
              </a:ext>
            </a:extLst>
          </p:cNvPr>
          <p:cNvSpPr txBox="1"/>
          <p:nvPr/>
        </p:nvSpPr>
        <p:spPr>
          <a:xfrm>
            <a:off x="3207503" y="209221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PC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1" name="Google Shape;357;p13">
            <a:extLst>
              <a:ext uri="{FF2B5EF4-FFF2-40B4-BE49-F238E27FC236}">
                <a16:creationId xmlns:a16="http://schemas.microsoft.com/office/drawing/2014/main" id="{7CC75D70-5319-A304-94E9-081EB155C514}"/>
              </a:ext>
            </a:extLst>
          </p:cNvPr>
          <p:cNvSpPr txBox="1"/>
          <p:nvPr/>
        </p:nvSpPr>
        <p:spPr>
          <a:xfrm>
            <a:off x="8354413" y="200760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4299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>
            <a:spLocks noGrp="1"/>
          </p:cNvSpPr>
          <p:nvPr>
            <p:ph type="title"/>
          </p:nvPr>
        </p:nvSpPr>
        <p:spPr>
          <a:xfrm>
            <a:off x="8333649" y="522402"/>
            <a:ext cx="3150140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"/>
          <p:cNvSpPr txBox="1">
            <a:spLocks noGrp="1"/>
          </p:cNvSpPr>
          <p:nvPr>
            <p:ph type="body" idx="1"/>
          </p:nvPr>
        </p:nvSpPr>
        <p:spPr>
          <a:xfrm>
            <a:off x="1577686" y="2373021"/>
            <a:ext cx="2260584" cy="1261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팀 </a:t>
            </a: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소개</a:t>
            </a:r>
            <a:endParaRPr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프로젝트</a:t>
            </a:r>
            <a:r>
              <a:rPr 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소개</a:t>
            </a:r>
            <a:endParaRPr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개발</a:t>
            </a:r>
            <a:r>
              <a:rPr 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환경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1402298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Intro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96" name="Google Shape;96;p2"/>
          <p:cNvCxnSpPr/>
          <p:nvPr/>
        </p:nvCxnSpPr>
        <p:spPr>
          <a:xfrm rot="10800000">
            <a:off x="726141" y="1187777"/>
            <a:ext cx="10820401" cy="0"/>
          </a:xfrm>
          <a:prstGeom prst="straightConnector1">
            <a:avLst/>
          </a:prstGeom>
          <a:noFill/>
          <a:ln w="1905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" name="Google Shape;97;p2"/>
          <p:cNvSpPr txBox="1"/>
          <p:nvPr/>
        </p:nvSpPr>
        <p:spPr>
          <a:xfrm>
            <a:off x="5216577" y="2373021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UML, ERD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 다이어그램</a:t>
            </a:r>
            <a:endParaRPr lang="en-US"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스토리 보드</a:t>
            </a:r>
            <a:endParaRPr lang="en-US" altLang="ko-KR"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5060375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Subject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" name="Google Shape;94;p2">
            <a:extLst>
              <a:ext uri="{FF2B5EF4-FFF2-40B4-BE49-F238E27FC236}">
                <a16:creationId xmlns:a16="http://schemas.microsoft.com/office/drawing/2014/main" id="{277067B3-F940-2A71-3307-8E465F17C151}"/>
              </a:ext>
            </a:extLst>
          </p:cNvPr>
          <p:cNvSpPr txBox="1">
            <a:spLocks/>
          </p:cNvSpPr>
          <p:nvPr/>
        </p:nvSpPr>
        <p:spPr>
          <a:xfrm>
            <a:off x="3731502" y="4788943"/>
            <a:ext cx="2260584" cy="1993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8600">
              <a:lnSpc>
                <a:spcPct val="150000"/>
              </a:lnSpc>
              <a:spcBef>
                <a:spcPts val="0"/>
              </a:spcBef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코드 구현</a:t>
            </a:r>
          </a:p>
        </p:txBody>
      </p:sp>
      <p:sp>
        <p:nvSpPr>
          <p:cNvPr id="3" name="Google Shape;95;p2">
            <a:extLst>
              <a:ext uri="{FF2B5EF4-FFF2-40B4-BE49-F238E27FC236}">
                <a16:creationId xmlns:a16="http://schemas.microsoft.com/office/drawing/2014/main" id="{BA43A6DC-86CB-5048-355F-CD34D14D3BB3}"/>
              </a:ext>
            </a:extLst>
          </p:cNvPr>
          <p:cNvSpPr txBox="1"/>
          <p:nvPr/>
        </p:nvSpPr>
        <p:spPr>
          <a:xfrm>
            <a:off x="3346019" y="4123568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Code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97;p2">
            <a:extLst>
              <a:ext uri="{FF2B5EF4-FFF2-40B4-BE49-F238E27FC236}">
                <a16:creationId xmlns:a16="http://schemas.microsoft.com/office/drawing/2014/main" id="{53B5230A-951B-53E5-6A9B-5FAD2236C431}"/>
              </a:ext>
            </a:extLst>
          </p:cNvPr>
          <p:cNvSpPr txBox="1"/>
          <p:nvPr/>
        </p:nvSpPr>
        <p:spPr>
          <a:xfrm>
            <a:off x="8718452" y="2315468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en-US" altLang="ko-KR"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페이지</a:t>
            </a:r>
            <a:endParaRPr lang="en-US" altLang="ko-KR"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Google Shape;98;p2">
            <a:extLst>
              <a:ext uri="{FF2B5EF4-FFF2-40B4-BE49-F238E27FC236}">
                <a16:creationId xmlns:a16="http://schemas.microsoft.com/office/drawing/2014/main" id="{C26156F9-BCC1-AC86-C60A-C990AAC6D3F9}"/>
              </a:ext>
            </a:extLst>
          </p:cNvPr>
          <p:cNvSpPr txBox="1"/>
          <p:nvPr/>
        </p:nvSpPr>
        <p:spPr>
          <a:xfrm>
            <a:off x="8332976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Prototype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94;p2">
            <a:extLst>
              <a:ext uri="{FF2B5EF4-FFF2-40B4-BE49-F238E27FC236}">
                <a16:creationId xmlns:a16="http://schemas.microsoft.com/office/drawing/2014/main" id="{B3D207A9-6655-1E5D-7509-3C1003697711}"/>
              </a:ext>
            </a:extLst>
          </p:cNvPr>
          <p:cNvSpPr txBox="1">
            <a:spLocks/>
          </p:cNvSpPr>
          <p:nvPr/>
        </p:nvSpPr>
        <p:spPr>
          <a:xfrm>
            <a:off x="7588164" y="4788943"/>
            <a:ext cx="2260584" cy="1993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8600">
              <a:lnSpc>
                <a:spcPct val="150000"/>
              </a:lnSpc>
              <a:spcBef>
                <a:spcPts val="0"/>
              </a:spcBef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팀 후기</a:t>
            </a:r>
          </a:p>
        </p:txBody>
      </p:sp>
      <p:sp>
        <p:nvSpPr>
          <p:cNvPr id="5" name="Google Shape;95;p2">
            <a:extLst>
              <a:ext uri="{FF2B5EF4-FFF2-40B4-BE49-F238E27FC236}">
                <a16:creationId xmlns:a16="http://schemas.microsoft.com/office/drawing/2014/main" id="{7F20D7B4-E140-2F22-A07E-0E320AE9FD03}"/>
              </a:ext>
            </a:extLst>
          </p:cNvPr>
          <p:cNvSpPr txBox="1"/>
          <p:nvPr/>
        </p:nvSpPr>
        <p:spPr>
          <a:xfrm>
            <a:off x="7202681" y="4123568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Review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3"/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2B9D5BED-31E6-ABC6-4F6C-D5C0635C41F2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7092DDED-1242-BD7C-BACB-5009797F2E9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UML, ERD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DA79D32-3A8D-D89F-9C54-4FB3CD5C05F7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006FADB6-F2F0-CAEE-0A05-E977DB516A5E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 페이지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PC Version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2B3AC52C-F1BC-1B7E-A328-7A50A60C422B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71E7DE6-F627-AAA2-AF99-17C123F93FA3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5D83E85B-49EF-FB82-9F2B-57D32D8EB80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567339-8FC0-BAA3-BB50-A90E6A7ED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900" y="1609940"/>
            <a:ext cx="9162473" cy="485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37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DBA365B6-89CA-C2FD-93BB-B601379B6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83DEB0C-1063-DBDF-A9CE-66A6DAE5A2D1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4383AD1-433F-C64E-5998-205705B5DB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8DD5A49B-697F-AFC7-72E6-9890DA512D3E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2144D850-0E3D-0DEE-F371-57CE8EE8AAFC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2F654508-A0E9-5D3C-3C3B-654E28047C7B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UML, ERD</a:t>
            </a:r>
            <a:endParaRPr lang="en-US" altLang="ko-KR"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AA11811-E9D5-39E7-6E78-3318AC45EF8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ACB9F380-C7C9-FE56-99E4-715824A21636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A5AC4D15-4D5C-3BCD-7CA8-94F940C02986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 페이지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B8C2AAE6-F642-701F-EC17-DC82D16FD487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CC71EDDA-2B00-9188-4A36-31E8D2CD62E1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2EEF2CE0-6D54-D370-9956-00438E526E61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CFB00EA-DD4A-3B50-16C7-521DD73E5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158" y="1559493"/>
            <a:ext cx="7414315" cy="509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26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UML, ERD</a:t>
            </a:r>
            <a:endParaRPr lang="en-US" altLang="ko-KR"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0929D173-DA32-2C38-6A27-56074E22475A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E3A95302-F4B7-EAFD-6594-84FEADB1DB8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9B1F79D-A357-DE07-8568-49FAD4F83FB9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부품 코드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0A346039-1AB0-1946-6DD3-AACEB8F867F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BA3B7C97-8FCB-0F06-78BC-D2C0CCDFF44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98AD5C37-208D-BBB8-D6DF-088FEC4FE02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FB22E6-57B0-1DC0-CEA6-D06C3ADB2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729" y="1551693"/>
            <a:ext cx="8296198" cy="504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54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UML, ERD</a:t>
            </a:r>
            <a:endParaRPr lang="en-US" altLang="ko-KR"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F6B9A91-C1FD-DEB3-5801-53A3A12229E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C3068EF4-F938-4CE7-455C-DA3D62F634BE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8B80A7F-5C73-7C43-48EF-1BAAF6E27D82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생산공정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0D1D2BA8-07F8-998D-7892-465C4BECC56D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DBDB239D-8D0D-DA3B-39C7-5FAF5F832AE0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42A5386E-E2F6-D607-DA9F-CF618EFCE93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54A1472-DFBC-63E2-5F96-33C02D64C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683" y="1887724"/>
            <a:ext cx="8732160" cy="448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46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UML, ERD</a:t>
            </a:r>
            <a:endParaRPr lang="en-US" altLang="ko-KR"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48464C9-8FB5-4596-3259-B3815B3E4E60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C79EBFD-3D52-9D07-6416-331997DB2A27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0FAEEC9A-A6E9-5510-E719-383F20B80954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검사기준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D36E5641-4618-8E56-4265-C72311A8EFC9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22A124C-AF58-9959-89E6-40E0C8DD43A0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B05DE48A-2E5A-E356-BC6C-AD7AF80D6F46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6475B04-25ED-92CD-8318-EF6153665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502" y="2046770"/>
            <a:ext cx="8282729" cy="37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590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A7CA922D-2D71-BF56-D811-CBC072A8A5BA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50B81EA9-FB9E-8B8B-01C0-13D36DA35E5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UML, ERD</a:t>
            </a:r>
            <a:endParaRPr lang="en-US" altLang="ko-KR"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8C88445D-7FDB-34B5-FAAA-FB5BF32B30E9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EE08F116-3088-2DE1-B96C-18B844C4DE1D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34196A3E-587A-CC16-CF6F-084DFB238F8E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043D3F77-B57F-1951-16E6-005B38F17FE4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2FFE840-27F7-E78F-9619-23C684E7E36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B3DCEC-F4AE-7E11-ABAA-FB8FFAC09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5" y="2527161"/>
            <a:ext cx="8526065" cy="3200847"/>
          </a:xfrm>
          <a:prstGeom prst="rect">
            <a:avLst/>
          </a:prstGeom>
        </p:spPr>
      </p:pic>
      <p:sp>
        <p:nvSpPr>
          <p:cNvPr id="17" name="Google Shape;357;p13">
            <a:extLst>
              <a:ext uri="{FF2B5EF4-FFF2-40B4-BE49-F238E27FC236}">
                <a16:creationId xmlns:a16="http://schemas.microsoft.com/office/drawing/2014/main" id="{57CFD9AE-8A12-89D3-26BC-297EFAC25A5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완제품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3998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B679745E-C41B-050B-0956-A1B6387EB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33482157-66A8-1384-4851-C85C62605EC4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CA68263E-A15F-F4BC-ACE6-EE49DD3B1C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459CFEC5-7149-432C-BCEC-4A69229F63ED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5E54932C-6C6C-E5EC-FC53-6CF19B002254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0BB4F878-51F2-0B9A-8F4D-B5125134C181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UML, ERD</a:t>
            </a:r>
            <a:endParaRPr lang="en-US" altLang="ko-KR"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9E723C6-DBA6-E182-FEE1-3C9AFB41608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78385A60-1045-8BED-3359-A997F0BA531E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A731B105-163B-8EA5-01D0-1D184D1BD8AA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51F1E83C-45B6-A3D3-091D-2D537BC70B0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5EBD5C39-2FBF-BD03-8519-B90759F6A68E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449CB3-1F21-D967-1B34-979D59D0C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396" y="1887724"/>
            <a:ext cx="8930447" cy="4652682"/>
          </a:xfrm>
          <a:prstGeom prst="rect">
            <a:avLst/>
          </a:prstGeom>
        </p:spPr>
      </p:pic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0D83884-653C-7ED9-2AEA-682CCCADD686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원자재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2356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37;g32825e5bbd8_0_4">
            <a:extLst>
              <a:ext uri="{FF2B5EF4-FFF2-40B4-BE49-F238E27FC236}">
                <a16:creationId xmlns:a16="http://schemas.microsoft.com/office/drawing/2014/main" id="{117321BF-E18C-B2E5-BD27-F95929C28A5E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338;g32825e5bbd8_0_4">
            <a:extLst>
              <a:ext uri="{FF2B5EF4-FFF2-40B4-BE49-F238E27FC236}">
                <a16:creationId xmlns:a16="http://schemas.microsoft.com/office/drawing/2014/main" id="{0851F811-8C45-0014-BC7F-BCC776063F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63D76C20-7510-357C-77A4-BFB1B8CC73A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33E9EA3F-3017-86C4-6630-9EBB03103BCC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5DE688CD-2EC3-5A4E-AE2E-3B8D60F2A2C8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UML, ERD</a:t>
            </a:r>
            <a:endParaRPr lang="en-US" altLang="ko-KR"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AD2910F-04A9-ECBC-5E71-5C757BDE0882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D577D83-B081-E524-8360-70EC125CB972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E4D6C7CC-A283-8A22-F70C-4041C5418C2E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 계획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3A4F93EE-8D55-927E-3B7D-B4EA403039A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08B12C8A-EFBC-5696-D9FA-94C26DAABB2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2E8F21C8-F4D5-FAD8-D987-274A097AB73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9E73BB-B4A2-DF3C-4D4B-4FFC7D4C8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056" y="2051359"/>
            <a:ext cx="8604294" cy="380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36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523EA6F9-0F96-8F83-ED21-52CF066D8BC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A0D5AD14-1AD7-9002-75C4-28285F398B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26D20C1-5D2B-AA6B-D635-646C44C61EA2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EE243DD4-C092-FC37-8A8F-E0A856C0EB3F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059FA7E8-1743-CED1-2399-C6DA4E530B54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UML, ERD</a:t>
            </a:r>
            <a:endParaRPr lang="en-US" altLang="ko-KR"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19263428-7752-FED6-03ED-6E52E79D2007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8C0D15E5-EA0C-0845-04B4-D30BF2C9DB98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F1107E5C-CA7A-FDDC-9430-2F561E00216A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작업 지시서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304B62FB-7A3B-880F-08E8-E37AA4C1A44F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8794FC47-2646-DA50-73BB-281C3F9CADAF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C1B97E82-C9DF-9AC5-A6E0-63589613C011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061233-6D28-BE6F-D110-6C2D5DFC5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097" y="2007538"/>
            <a:ext cx="8442347" cy="420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63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37;g32825e5bbd8_0_4">
            <a:extLst>
              <a:ext uri="{FF2B5EF4-FFF2-40B4-BE49-F238E27FC236}">
                <a16:creationId xmlns:a16="http://schemas.microsoft.com/office/drawing/2014/main" id="{DE39C546-B65B-CDE8-DF38-9A8EBEFA7CF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338;g32825e5bbd8_0_4">
            <a:extLst>
              <a:ext uri="{FF2B5EF4-FFF2-40B4-BE49-F238E27FC236}">
                <a16:creationId xmlns:a16="http://schemas.microsoft.com/office/drawing/2014/main" id="{A58B9389-27A5-EA31-67D0-1C4638AB9290}"/>
              </a:ext>
            </a:extLst>
          </p:cNvPr>
          <p:cNvSpPr txBox="1">
            <a:spLocks/>
          </p:cNvSpPr>
          <p:nvPr/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lang="en-US"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B8B39DA6-4D4B-96B8-5157-F4251AF2C586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74;p11">
            <a:extLst>
              <a:ext uri="{FF2B5EF4-FFF2-40B4-BE49-F238E27FC236}">
                <a16:creationId xmlns:a16="http://schemas.microsoft.com/office/drawing/2014/main" id="{883F157E-B246-7778-2696-14BFC8E9803F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275;p11">
            <a:extLst>
              <a:ext uri="{FF2B5EF4-FFF2-40B4-BE49-F238E27FC236}">
                <a16:creationId xmlns:a16="http://schemas.microsoft.com/office/drawing/2014/main" id="{87150E24-3F7B-6748-377B-3F7FD8BCB329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UML, ERD</a:t>
            </a:r>
            <a:endParaRPr lang="en-US" altLang="ko-KR"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7CC85008-BD99-BDEC-503A-028BE3D02D1D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3F8A402-90DA-7541-5F6F-B4204B69C888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FCB8180C-98A1-1396-BDD3-B67A08EFC1AC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 등록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896CD625-73B9-0F48-DB9C-6310B0004155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A78D1D30-8C32-F770-AEA2-BE1D16EE017E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84CEECDA-89EC-A5D0-D518-03C85BEDA599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66EE9D-92E6-3E97-338A-DE7CCFAE2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035" y="1609940"/>
            <a:ext cx="6757020" cy="502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64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3240028" y="476601"/>
            <a:ext cx="3725548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sym typeface="Arial"/>
              </a:rPr>
              <a:t>Team member.</a:t>
            </a:r>
            <a:endParaRPr sz="3200" b="0" i="0" u="none" strike="noStrike" cap="none" dirty="0">
              <a:solidFill>
                <a:srgbClr val="61DAFB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  <a:sym typeface="Arial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3780978" y="4683669"/>
            <a:ext cx="3600000" cy="1800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4267200" y="5090006"/>
            <a:ext cx="2698376" cy="1062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자료조사</a:t>
            </a:r>
            <a:endParaRPr lang="en-US" altLang="ko-KR" sz="1200" dirty="0">
              <a:solidFill>
                <a:srgbClr val="F7DF1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r>
              <a:rPr lang="en-US" altLang="ko-KR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</a:t>
            </a:r>
            <a:endParaRPr lang="en-US" altLang="ko-KR" sz="1200" dirty="0">
              <a:solidFill>
                <a:srgbClr val="F7DF1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스토리보드 수정</a:t>
            </a:r>
            <a:endParaRPr lang="en-US" altLang="ko-KR" sz="1200" dirty="0">
              <a:solidFill>
                <a:srgbClr val="F7DF1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endParaRPr lang="en-US" altLang="ko-KR" sz="1200" dirty="0">
              <a:solidFill>
                <a:srgbClr val="F7DF1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3236160" y="3962808"/>
            <a:ext cx="1260000" cy="126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"/>
          <p:cNvSpPr/>
          <p:nvPr/>
        </p:nvSpPr>
        <p:spPr>
          <a:xfrm>
            <a:off x="3236160" y="3962808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Picture 5" descr="A cartoon of a child&#10;&#10;Description automatically generated">
            <a:extLst>
              <a:ext uri="{FF2B5EF4-FFF2-40B4-BE49-F238E27FC236}">
                <a16:creationId xmlns:a16="http://schemas.microsoft.com/office/drawing/2014/main" id="{E459C410-121B-7970-512D-A0C76B749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160" y="3962808"/>
            <a:ext cx="1260000" cy="1260000"/>
          </a:xfrm>
          <a:prstGeom prst="ellipse">
            <a:avLst/>
          </a:prstGeom>
        </p:spPr>
      </p:pic>
      <p:sp>
        <p:nvSpPr>
          <p:cNvPr id="4" name="Google Shape;210;p8">
            <a:extLst>
              <a:ext uri="{FF2B5EF4-FFF2-40B4-BE49-F238E27FC236}">
                <a16:creationId xmlns:a16="http://schemas.microsoft.com/office/drawing/2014/main" id="{1BAD4642-3E43-7EB1-1715-2EC1C9701C94}"/>
              </a:ext>
            </a:extLst>
          </p:cNvPr>
          <p:cNvSpPr txBox="1">
            <a:spLocks/>
          </p:cNvSpPr>
          <p:nvPr/>
        </p:nvSpPr>
        <p:spPr>
          <a:xfrm>
            <a:off x="4587461" y="4458275"/>
            <a:ext cx="1260000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채민병</a:t>
            </a:r>
            <a:endParaRPr lang="ko-KR" altLang="en-US" sz="2000" dirty="0">
              <a:solidFill>
                <a:srgbClr val="F7DF1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ial"/>
              <a:sym typeface="Arial"/>
            </a:endParaRPr>
          </a:p>
        </p:txBody>
      </p:sp>
      <p:sp>
        <p:nvSpPr>
          <p:cNvPr id="10" name="Google Shape;156;p5">
            <a:extLst>
              <a:ext uri="{FF2B5EF4-FFF2-40B4-BE49-F238E27FC236}">
                <a16:creationId xmlns:a16="http://schemas.microsoft.com/office/drawing/2014/main" id="{1E1397FD-A53E-011B-788D-52CECB430637}"/>
              </a:ext>
            </a:extLst>
          </p:cNvPr>
          <p:cNvSpPr txBox="1"/>
          <p:nvPr/>
        </p:nvSpPr>
        <p:spPr>
          <a:xfrm>
            <a:off x="4139101" y="2304330"/>
            <a:ext cx="2919010" cy="1178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UML, </a:t>
            </a:r>
            <a:r>
              <a:rPr lang="ko-KR" altLang="en-US" sz="1200" dirty="0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 다이어그램 기획</a:t>
            </a:r>
            <a:endParaRPr sz="1200" b="0" i="0" u="none" strike="noStrike" cap="none" dirty="0">
              <a:solidFill>
                <a:srgbClr val="FF8C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 err="1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기준관리</a:t>
            </a:r>
            <a:r>
              <a:rPr lang="en-US" sz="1200" dirty="0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BOM </a:t>
            </a:r>
            <a:endParaRPr lang="en-US" altLang="ko-KR" sz="1200" dirty="0">
              <a:solidFill>
                <a:srgbClr val="FF8C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 다이어그램 생성</a:t>
            </a:r>
            <a:endParaRPr lang="en-US" sz="1200" dirty="0">
              <a:solidFill>
                <a:srgbClr val="FF8C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Google Shape;135;p4">
            <a:extLst>
              <a:ext uri="{FF2B5EF4-FFF2-40B4-BE49-F238E27FC236}">
                <a16:creationId xmlns:a16="http://schemas.microsoft.com/office/drawing/2014/main" id="{4E3FCE0A-8458-38A9-2BED-43E7EA655265}"/>
              </a:ext>
            </a:extLst>
          </p:cNvPr>
          <p:cNvSpPr/>
          <p:nvPr/>
        </p:nvSpPr>
        <p:spPr>
          <a:xfrm>
            <a:off x="3731789" y="1807314"/>
            <a:ext cx="3600000" cy="1800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210;p8">
            <a:extLst>
              <a:ext uri="{FF2B5EF4-FFF2-40B4-BE49-F238E27FC236}">
                <a16:creationId xmlns:a16="http://schemas.microsoft.com/office/drawing/2014/main" id="{253172AC-D2E5-5757-BE2D-CA6138108C48}"/>
              </a:ext>
            </a:extLst>
          </p:cNvPr>
          <p:cNvSpPr txBox="1">
            <a:spLocks/>
          </p:cNvSpPr>
          <p:nvPr/>
        </p:nvSpPr>
        <p:spPr>
          <a:xfrm>
            <a:off x="4604630" y="1594110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김경민</a:t>
            </a:r>
          </a:p>
        </p:txBody>
      </p:sp>
      <p:sp>
        <p:nvSpPr>
          <p:cNvPr id="28" name="Google Shape;156;p5">
            <a:extLst>
              <a:ext uri="{FF2B5EF4-FFF2-40B4-BE49-F238E27FC236}">
                <a16:creationId xmlns:a16="http://schemas.microsoft.com/office/drawing/2014/main" id="{930C67A9-A6CA-90BB-5960-654F06A098FB}"/>
              </a:ext>
            </a:extLst>
          </p:cNvPr>
          <p:cNvSpPr txBox="1"/>
          <p:nvPr/>
        </p:nvSpPr>
        <p:spPr>
          <a:xfrm>
            <a:off x="8839762" y="2227425"/>
            <a:ext cx="2621867" cy="114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-228600">
              <a:lnSpc>
                <a:spcPct val="90000"/>
              </a:lnSpc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ERD,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엑셀시트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  <a:endParaRPr lang="ko-KR" altLang="en-US" sz="1200" b="0" i="0" u="none" strike="noStrike" cap="none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실적등록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품질관리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재고조회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Google Shape;135;p4">
            <a:extLst>
              <a:ext uri="{FF2B5EF4-FFF2-40B4-BE49-F238E27FC236}">
                <a16:creationId xmlns:a16="http://schemas.microsoft.com/office/drawing/2014/main" id="{3DFDA7CD-DF9B-1F33-272E-FCA7114991F8}"/>
              </a:ext>
            </a:extLst>
          </p:cNvPr>
          <p:cNvSpPr/>
          <p:nvPr/>
        </p:nvSpPr>
        <p:spPr>
          <a:xfrm>
            <a:off x="8168350" y="1807314"/>
            <a:ext cx="3600000" cy="1800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Picture 5" descr="A cartoon of a child wearing glasses&#10;&#10;Description automatically generated">
            <a:extLst>
              <a:ext uri="{FF2B5EF4-FFF2-40B4-BE49-F238E27FC236}">
                <a16:creationId xmlns:a16="http://schemas.microsoft.com/office/drawing/2014/main" id="{347DF050-1B0E-9DB5-AA5E-3081C1C2E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2416" y="1072442"/>
            <a:ext cx="1260000" cy="1260000"/>
          </a:xfrm>
          <a:prstGeom prst="ellipse">
            <a:avLst/>
          </a:prstGeom>
        </p:spPr>
      </p:pic>
      <p:sp>
        <p:nvSpPr>
          <p:cNvPr id="31" name="Google Shape;210;p8">
            <a:extLst>
              <a:ext uri="{FF2B5EF4-FFF2-40B4-BE49-F238E27FC236}">
                <a16:creationId xmlns:a16="http://schemas.microsoft.com/office/drawing/2014/main" id="{F3BF79AE-3FCC-CFBF-3A3F-2D5C0CD2D7B9}"/>
              </a:ext>
            </a:extLst>
          </p:cNvPr>
          <p:cNvSpPr txBox="1">
            <a:spLocks/>
          </p:cNvSpPr>
          <p:nvPr/>
        </p:nvSpPr>
        <p:spPr>
          <a:xfrm>
            <a:off x="9016803" y="1594110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박혜성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ial"/>
              <a:sym typeface="Arial"/>
            </a:endParaRPr>
          </a:p>
        </p:txBody>
      </p:sp>
      <p:sp>
        <p:nvSpPr>
          <p:cNvPr id="11" name="Google Shape;158;p5">
            <a:extLst>
              <a:ext uri="{FF2B5EF4-FFF2-40B4-BE49-F238E27FC236}">
                <a16:creationId xmlns:a16="http://schemas.microsoft.com/office/drawing/2014/main" id="{83A49A46-E24C-07AE-DF37-96549D48901C}"/>
              </a:ext>
            </a:extLst>
          </p:cNvPr>
          <p:cNvSpPr/>
          <p:nvPr/>
        </p:nvSpPr>
        <p:spPr>
          <a:xfrm>
            <a:off x="3243893" y="1095826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8" name="Picture 5" descr="A cartoon of a person with a headset&#10;&#10;Description automatically generated">
            <a:extLst>
              <a:ext uri="{FF2B5EF4-FFF2-40B4-BE49-F238E27FC236}">
                <a16:creationId xmlns:a16="http://schemas.microsoft.com/office/drawing/2014/main" id="{FFA0F54B-D050-4C7F-428B-757C56AC3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9762" y="1177314"/>
            <a:ext cx="1260000" cy="1260000"/>
          </a:xfrm>
          <a:prstGeom prst="ellipse">
            <a:avLst/>
          </a:prstGeom>
        </p:spPr>
      </p:pic>
      <p:sp>
        <p:nvSpPr>
          <p:cNvPr id="29" name="Google Shape;158;p5">
            <a:extLst>
              <a:ext uri="{FF2B5EF4-FFF2-40B4-BE49-F238E27FC236}">
                <a16:creationId xmlns:a16="http://schemas.microsoft.com/office/drawing/2014/main" id="{0CD0AF8B-363B-5C26-D2E5-FBB90C7D6C68}"/>
              </a:ext>
            </a:extLst>
          </p:cNvPr>
          <p:cNvSpPr/>
          <p:nvPr/>
        </p:nvSpPr>
        <p:spPr>
          <a:xfrm>
            <a:off x="7581239" y="1178919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56;p5">
            <a:extLst>
              <a:ext uri="{FF2B5EF4-FFF2-40B4-BE49-F238E27FC236}">
                <a16:creationId xmlns:a16="http://schemas.microsoft.com/office/drawing/2014/main" id="{A0791A9F-7136-3A60-FFA5-25D8CBA8A428}"/>
              </a:ext>
            </a:extLst>
          </p:cNvPr>
          <p:cNvSpPr txBox="1"/>
          <p:nvPr/>
        </p:nvSpPr>
        <p:spPr>
          <a:xfrm>
            <a:off x="8610600" y="5017577"/>
            <a:ext cx="2851031" cy="1135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200" b="0" i="0" u="none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PPT </a:t>
            </a:r>
            <a:r>
              <a:rPr lang="ko-KR" altLang="en-US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  <a:endParaRPr lang="en-US" altLang="ko-KR" sz="1200" b="0" i="0" u="none" strike="noStrike" cap="none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생산관리</a:t>
            </a:r>
            <a:r>
              <a:rPr lang="en-US" altLang="ko-KR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작업지시서</a:t>
            </a:r>
            <a:endParaRPr lang="en-US" altLang="ko-KR" sz="1200" b="0" i="0" u="none" strike="noStrike" cap="none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세션</a:t>
            </a:r>
          </a:p>
        </p:txBody>
      </p:sp>
      <p:sp>
        <p:nvSpPr>
          <p:cNvPr id="106" name="Google Shape;135;p4">
            <a:extLst>
              <a:ext uri="{FF2B5EF4-FFF2-40B4-BE49-F238E27FC236}">
                <a16:creationId xmlns:a16="http://schemas.microsoft.com/office/drawing/2014/main" id="{5B503670-845D-201F-A1E8-BD3088EC6D29}"/>
              </a:ext>
            </a:extLst>
          </p:cNvPr>
          <p:cNvSpPr/>
          <p:nvPr/>
        </p:nvSpPr>
        <p:spPr>
          <a:xfrm>
            <a:off x="8168350" y="4597467"/>
            <a:ext cx="3600000" cy="1800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210;p8">
            <a:extLst>
              <a:ext uri="{FF2B5EF4-FFF2-40B4-BE49-F238E27FC236}">
                <a16:creationId xmlns:a16="http://schemas.microsoft.com/office/drawing/2014/main" id="{C5A8CC79-4DE5-6BB2-5E44-82010008E4CD}"/>
              </a:ext>
            </a:extLst>
          </p:cNvPr>
          <p:cNvSpPr txBox="1">
            <a:spLocks/>
          </p:cNvSpPr>
          <p:nvPr/>
        </p:nvSpPr>
        <p:spPr>
          <a:xfrm>
            <a:off x="9016804" y="4428293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서영석</a:t>
            </a:r>
          </a:p>
        </p:txBody>
      </p:sp>
      <p:sp>
        <p:nvSpPr>
          <p:cNvPr id="3" name="Google Shape;308;p12">
            <a:extLst>
              <a:ext uri="{FF2B5EF4-FFF2-40B4-BE49-F238E27FC236}">
                <a16:creationId xmlns:a16="http://schemas.microsoft.com/office/drawing/2014/main" id="{40B87244-2CCF-6E7A-179E-C26DD561742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16" name="Google Shape;309;p12">
            <a:extLst>
              <a:ext uri="{FF2B5EF4-FFF2-40B4-BE49-F238E27FC236}">
                <a16:creationId xmlns:a16="http://schemas.microsoft.com/office/drawing/2014/main" id="{7550F16E-6497-3989-EC71-F3EAA475F654}"/>
              </a:ext>
            </a:extLst>
          </p:cNvPr>
          <p:cNvSpPr/>
          <p:nvPr/>
        </p:nvSpPr>
        <p:spPr>
          <a:xfrm>
            <a:off x="0" y="1169366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" name="Google Shape;211;p8">
            <a:extLst>
              <a:ext uri="{FF2B5EF4-FFF2-40B4-BE49-F238E27FC236}">
                <a16:creationId xmlns:a16="http://schemas.microsoft.com/office/drawing/2014/main" id="{CD078636-43D7-0B3B-2B00-E232A8E1C32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16844" b="4020"/>
          <a:stretch/>
        </p:blipFill>
        <p:spPr>
          <a:xfrm>
            <a:off x="7581239" y="3940852"/>
            <a:ext cx="1260000" cy="1255136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7" name="Google Shape;310;p12">
            <a:extLst>
              <a:ext uri="{FF2B5EF4-FFF2-40B4-BE49-F238E27FC236}">
                <a16:creationId xmlns:a16="http://schemas.microsoft.com/office/drawing/2014/main" id="{4639E3F6-15EA-D338-F101-96F6CC671CD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311;p12">
            <a:extLst>
              <a:ext uri="{FF2B5EF4-FFF2-40B4-BE49-F238E27FC236}">
                <a16:creationId xmlns:a16="http://schemas.microsoft.com/office/drawing/2014/main" id="{B1D3BE71-600C-675E-F126-B1C6F2189FDB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58;p5">
            <a:extLst>
              <a:ext uri="{FF2B5EF4-FFF2-40B4-BE49-F238E27FC236}">
                <a16:creationId xmlns:a16="http://schemas.microsoft.com/office/drawing/2014/main" id="{EFDB2A50-DD9C-C3FB-199B-85AD9185765C}"/>
              </a:ext>
            </a:extLst>
          </p:cNvPr>
          <p:cNvSpPr/>
          <p:nvPr/>
        </p:nvSpPr>
        <p:spPr>
          <a:xfrm>
            <a:off x="7581239" y="3929507"/>
            <a:ext cx="1260000" cy="1260000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340;g32825e5bbd8_0_4">
            <a:extLst>
              <a:ext uri="{FF2B5EF4-FFF2-40B4-BE49-F238E27FC236}">
                <a16:creationId xmlns:a16="http://schemas.microsoft.com/office/drawing/2014/main" id="{062286B6-6084-83AD-97C3-8733D110F5FA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1D9F5627-76C7-8127-54A5-0E5D7257AE82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79523F3E-84E1-A846-FE04-73B4953021C5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017E3FB7-456F-8580-9E61-B585EBEE5AD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823BC136-6957-4D38-0CC8-C3D05B5D33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4BB1D48D-FF8B-8875-0CB0-CE931281754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4730FCAC-86AB-D365-5E23-3EAEBC5C54DB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62048812-FAA1-78DD-2D8E-52D4AA6B82BF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UML, ERD</a:t>
            </a:r>
            <a:endParaRPr lang="en-US" altLang="ko-KR"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76E89FBD-3D3D-756D-7C9C-386CC47858AA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4D2F7230-FE4F-8602-5DA4-1E531A21327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CCDFDDEF-A2E1-703F-E568-2F588157B73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품질 관리 계획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E7019E6A-FD2A-7F36-D505-32529D2E9748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35586B07-FEB5-DFD2-D367-9C6E7BF436E1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4446318-2F3D-D88A-477D-14A61B851A0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11C857-E862-C04A-FBEF-81843CB50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744" y="1609940"/>
            <a:ext cx="6029810" cy="514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53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UML, ERD</a:t>
            </a:r>
            <a:endParaRPr lang="en-US" altLang="ko-KR"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9BBCD413-4817-672F-555B-57B8863FBCA1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E113748F-994F-0F26-C661-37D6010AB523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F50F334B-0FD2-88CB-9362-A28F6FF4641A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재고현황조회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BD122AEC-BAFA-37A8-56C9-05B10DD1E006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3E94ED43-930E-E837-D683-4645AC865FF8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C6A86DE1-EA74-2F3F-762F-5BAFFCFE58D4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B43BB8-99B5-6B4D-D61B-DE2914EEA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033" y="2177668"/>
            <a:ext cx="9035424" cy="418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30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7BF7815B-B5B4-649C-143F-E93048580F7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7C8F2B40-118E-DC1A-8F56-D5B414846F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77690C6-98E2-4E26-CF25-02520B791476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74;p11">
            <a:extLst>
              <a:ext uri="{FF2B5EF4-FFF2-40B4-BE49-F238E27FC236}">
                <a16:creationId xmlns:a16="http://schemas.microsoft.com/office/drawing/2014/main" id="{1E4B5496-A1F6-21E5-0F30-93CEA4318BF4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275;p11">
            <a:extLst>
              <a:ext uri="{FF2B5EF4-FFF2-40B4-BE49-F238E27FC236}">
                <a16:creationId xmlns:a16="http://schemas.microsoft.com/office/drawing/2014/main" id="{CBD4B669-E0B2-FCBE-5BA4-A4C3570AC616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UML, ERD</a:t>
            </a:r>
            <a:endParaRPr lang="en-US" altLang="ko-KR"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7F708C9-640C-46DF-B417-ED57A3D9C3B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55190AE4-1BC9-7B78-9D7F-9438A059856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604234BD-0ED9-9BDB-CEDE-060B79FAD22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 보고서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B1892FED-40BA-937F-04B3-1261DAF465BB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0FCA8AA-A330-11C1-58E2-96B3D1447A5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5679A201-0BB1-2D22-DCC4-AF488437F99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9163E0-4159-233E-44CC-7108C400D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727" y="1441974"/>
            <a:ext cx="7873160" cy="541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753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UML, ERD</a:t>
            </a:r>
            <a:endParaRPr lang="en-US" altLang="ko-KR"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BCB2140D-7753-AC90-BD07-006D0832FF93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2126B5-1543-778A-9C7D-1ADDD4401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900" y="1554701"/>
            <a:ext cx="4923827" cy="24723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50591C1-21AF-5BB4-120E-336F7AEE1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138" y="4027055"/>
            <a:ext cx="5267942" cy="25947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8206A2-8134-7DE9-3CA9-531883D76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727" y="1947021"/>
            <a:ext cx="4129297" cy="2087337"/>
          </a:xfrm>
          <a:prstGeom prst="rect">
            <a:avLst/>
          </a:prstGeom>
        </p:spPr>
      </p:pic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853B2EC4-D5E8-7DF4-46D1-2ABE02AE0317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78E1E531-0AD1-045A-2C00-85E1E2AAD417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72303883-3EC3-3549-CB6E-653233E769F9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39041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841873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552188" y="2310518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로그인</a:t>
            </a:r>
            <a:endParaRPr lang="en-US" altLang="ko-KR" sz="1600" dirty="0">
              <a:solidFill>
                <a:srgbClr val="FF8C00"/>
              </a:solidFill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D4D4D4"/>
                </a:solidFill>
              </a:rPr>
              <a:t>웹 페이지 구현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로그인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첫 화면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6FE45069-0DE3-3ADE-8FB0-BDE2B8106DF4}"/>
              </a:ext>
            </a:extLst>
          </p:cNvPr>
          <p:cNvSpPr txBox="1"/>
          <p:nvPr/>
        </p:nvSpPr>
        <p:spPr>
          <a:xfrm>
            <a:off x="3207502" y="1762471"/>
            <a:ext cx="8560848" cy="1058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b="0" i="0" u="none" strike="noStrike" cap="none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login.jsp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에서 시작한다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로그인 정보가 세션이나 쿠키에 저장되어 있지 않는다면</a:t>
            </a:r>
            <a:endParaRPr lang="en-US" altLang="ko-KR"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강제로 </a:t>
            </a:r>
            <a:r>
              <a:rPr lang="en-US" altLang="ko-KR" sz="2000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login.jsp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 이동하게 된다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en-US" altLang="ko-KR"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3823337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4613837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A19B145-F7A6-CC67-9D3E-9237CB2D58B6}"/>
              </a:ext>
            </a:extLst>
          </p:cNvPr>
          <p:cNvSpPr txBox="1"/>
          <p:nvPr/>
        </p:nvSpPr>
        <p:spPr>
          <a:xfrm>
            <a:off x="3222173" y="6101087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PC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1320DAE-1542-0869-FD96-754B8E37A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481" y="2943925"/>
            <a:ext cx="5595424" cy="30086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65F3F0C-25AC-4924-7073-56C0DD5F3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1709" y="3155576"/>
            <a:ext cx="2266641" cy="3702424"/>
          </a:xfrm>
          <a:prstGeom prst="rect">
            <a:avLst/>
          </a:prstGeom>
        </p:spPr>
      </p:pic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E5138829-1621-B05D-EB43-1D1BA48C1C75}"/>
              </a:ext>
            </a:extLst>
          </p:cNvPr>
          <p:cNvSpPr txBox="1"/>
          <p:nvPr/>
        </p:nvSpPr>
        <p:spPr>
          <a:xfrm>
            <a:off x="9198115" y="272114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49447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590159" y="50149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</a:t>
            </a:r>
            <a:r>
              <a:rPr lang="en-US" altLang="ko-KR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PC version</a:t>
            </a:r>
            <a:endParaRPr sz="20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6FE45069-0DE3-3ADE-8FB0-BDE2B8106DF4}"/>
              </a:ext>
            </a:extLst>
          </p:cNvPr>
          <p:cNvSpPr txBox="1"/>
          <p:nvPr/>
        </p:nvSpPr>
        <p:spPr>
          <a:xfrm>
            <a:off x="9163792" y="4794862"/>
            <a:ext cx="3028208" cy="12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메인 페이지는</a:t>
            </a:r>
            <a:endParaRPr lang="en-US" altLang="ko-KR"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주요 탭에서 최근 내용들이 갱신된다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더 보기를 누르면 해당 페이지로 이동하게 된다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375501C-9110-8C2C-C194-4FB351A97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939" y="1923454"/>
            <a:ext cx="5953155" cy="4179776"/>
          </a:xfrm>
          <a:prstGeom prst="rect">
            <a:avLst/>
          </a:prstGeom>
        </p:spPr>
      </p:pic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25100EFC-5BB1-F80F-B7F7-672DA251D229}"/>
              </a:ext>
            </a:extLst>
          </p:cNvPr>
          <p:cNvSpPr txBox="1"/>
          <p:nvPr/>
        </p:nvSpPr>
        <p:spPr>
          <a:xfrm>
            <a:off x="404927" y="921665"/>
            <a:ext cx="6472052" cy="834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네비게이션의 탭을 누르면 소제목 페이지가 열린다</a:t>
            </a:r>
            <a:r>
              <a:rPr lang="en-US" altLang="ko-KR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소제목을 클릭해야 페이지가 우측에 타이틀 화면이 이동한다</a:t>
            </a:r>
            <a:r>
              <a:rPr lang="en-US" altLang="ko-KR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로고를 클릭하면 </a:t>
            </a:r>
            <a:endParaRPr lang="en-US" altLang="ko-KR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다시 지금의 메인 페이지로 이동한다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57;p13">
            <a:extLst>
              <a:ext uri="{FF2B5EF4-FFF2-40B4-BE49-F238E27FC236}">
                <a16:creationId xmlns:a16="http://schemas.microsoft.com/office/drawing/2014/main" id="{C6C16D4B-4FA4-457D-1107-7523ED34D156}"/>
              </a:ext>
            </a:extLst>
          </p:cNvPr>
          <p:cNvSpPr txBox="1"/>
          <p:nvPr/>
        </p:nvSpPr>
        <p:spPr>
          <a:xfrm>
            <a:off x="8997538" y="1923454"/>
            <a:ext cx="3028208" cy="115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로컬 네비게이션으로 현재 이동된 경로가 어디를 통해서 이동이 되었는지를 알려준다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D7470786-8176-8BC6-D365-BBE5307FE015}"/>
              </a:ext>
            </a:extLst>
          </p:cNvPr>
          <p:cNvSpPr txBox="1"/>
          <p:nvPr/>
        </p:nvSpPr>
        <p:spPr>
          <a:xfrm>
            <a:off x="8878094" y="344770"/>
            <a:ext cx="3028208" cy="115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마이 페이지의 팝업창을 통해 현재 내가 어떤 계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정으로 로그인 했는지를 알 수 있고 로그아웃을 할 수 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9640982-3F3F-1646-ABFC-67C33BCDE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69" y="1923454"/>
            <a:ext cx="1568299" cy="421656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45CBFEA-F2A7-F04E-7522-6679CABABAD8}"/>
              </a:ext>
            </a:extLst>
          </p:cNvPr>
          <p:cNvCxnSpPr>
            <a:cxnSpLocks/>
          </p:cNvCxnSpPr>
          <p:nvPr/>
        </p:nvCxnSpPr>
        <p:spPr>
          <a:xfrm flipH="1" flipV="1">
            <a:off x="2327564" y="1756559"/>
            <a:ext cx="597375" cy="867888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D23A926-E772-4576-F3E3-5EA14AAEC8EC}"/>
              </a:ext>
            </a:extLst>
          </p:cNvPr>
          <p:cNvSpPr/>
          <p:nvPr/>
        </p:nvSpPr>
        <p:spPr>
          <a:xfrm>
            <a:off x="2875160" y="25869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Google Shape;357;p13">
            <a:extLst>
              <a:ext uri="{FF2B5EF4-FFF2-40B4-BE49-F238E27FC236}">
                <a16:creationId xmlns:a16="http://schemas.microsoft.com/office/drawing/2014/main" id="{9B356273-EF87-1363-7CF6-C6AB928905F2}"/>
              </a:ext>
            </a:extLst>
          </p:cNvPr>
          <p:cNvSpPr txBox="1"/>
          <p:nvPr/>
        </p:nvSpPr>
        <p:spPr>
          <a:xfrm>
            <a:off x="1573099" y="1589664"/>
            <a:ext cx="1015937" cy="285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b="0" i="0" u="none" strike="noStrike" cap="none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Click!</a:t>
            </a:r>
            <a:endParaRPr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09DE51-E1B0-417F-06C7-E26F3A6A815D}"/>
              </a:ext>
            </a:extLst>
          </p:cNvPr>
          <p:cNvCxnSpPr/>
          <p:nvPr/>
        </p:nvCxnSpPr>
        <p:spPr>
          <a:xfrm flipH="1">
            <a:off x="1573099" y="2870522"/>
            <a:ext cx="1201851" cy="0"/>
          </a:xfrm>
          <a:prstGeom prst="straightConnector1">
            <a:avLst/>
          </a:prstGeom>
          <a:ln w="28575">
            <a:solidFill>
              <a:srgbClr val="3C99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659C3236-AD2F-B615-2132-9ED38245A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7317" y="3844943"/>
            <a:ext cx="4289034" cy="131297"/>
          </a:xfrm>
          <a:prstGeom prst="rect">
            <a:avLst/>
          </a:prstGeom>
        </p:spPr>
      </p:pic>
      <p:sp>
        <p:nvSpPr>
          <p:cNvPr id="37" name="Google Shape;357;p13">
            <a:extLst>
              <a:ext uri="{FF2B5EF4-FFF2-40B4-BE49-F238E27FC236}">
                <a16:creationId xmlns:a16="http://schemas.microsoft.com/office/drawing/2014/main" id="{42F15A9E-6860-BCEE-D234-8AB56575849D}"/>
              </a:ext>
            </a:extLst>
          </p:cNvPr>
          <p:cNvSpPr txBox="1"/>
          <p:nvPr/>
        </p:nvSpPr>
        <p:spPr>
          <a:xfrm>
            <a:off x="9000423" y="3495804"/>
            <a:ext cx="3028207" cy="315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기준관리의 </a:t>
            </a:r>
            <a:r>
              <a:rPr lang="en-US" altLang="ko-KR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</a:t>
            </a:r>
            <a:r>
              <a:rPr lang="ko-KR" altLang="en-US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으로 이동했다면</a:t>
            </a:r>
            <a:endParaRPr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40CD068-A2F8-CB38-6B20-3838E9DB065B}"/>
              </a:ext>
            </a:extLst>
          </p:cNvPr>
          <p:cNvSpPr/>
          <p:nvPr/>
        </p:nvSpPr>
        <p:spPr>
          <a:xfrm>
            <a:off x="8640960" y="42506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2646CCD-5EEC-37B8-6C90-828156608542}"/>
              </a:ext>
            </a:extLst>
          </p:cNvPr>
          <p:cNvCxnSpPr>
            <a:cxnSpLocks/>
          </p:cNvCxnSpPr>
          <p:nvPr/>
        </p:nvCxnSpPr>
        <p:spPr>
          <a:xfrm flipH="1" flipV="1">
            <a:off x="8810183" y="4366822"/>
            <a:ext cx="575117" cy="428040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3BCD5C5-00D7-5D50-6065-1D364C44E448}"/>
              </a:ext>
            </a:extLst>
          </p:cNvPr>
          <p:cNvSpPr/>
          <p:nvPr/>
        </p:nvSpPr>
        <p:spPr>
          <a:xfrm>
            <a:off x="8679060" y="21932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0640C8F-ABEC-F338-B40E-FE6497C707CC}"/>
              </a:ext>
            </a:extLst>
          </p:cNvPr>
          <p:cNvCxnSpPr>
            <a:cxnSpLocks/>
            <a:stCxn id="37" idx="1"/>
            <a:endCxn id="42" idx="5"/>
          </p:cNvCxnSpPr>
          <p:nvPr/>
        </p:nvCxnSpPr>
        <p:spPr>
          <a:xfrm flipH="1" flipV="1">
            <a:off x="8823501" y="2337740"/>
            <a:ext cx="176922" cy="1315732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CE951D27-FE2D-D41F-886F-9F2155901F9C}"/>
              </a:ext>
            </a:extLst>
          </p:cNvPr>
          <p:cNvSpPr/>
          <p:nvPr/>
        </p:nvSpPr>
        <p:spPr>
          <a:xfrm>
            <a:off x="8594448" y="1856017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43366D7-5EAD-CF1C-F76D-11ECF22DFB20}"/>
              </a:ext>
            </a:extLst>
          </p:cNvPr>
          <p:cNvCxnSpPr>
            <a:cxnSpLocks/>
            <a:stCxn id="48" idx="0"/>
            <a:endCxn id="15" idx="1"/>
          </p:cNvCxnSpPr>
          <p:nvPr/>
        </p:nvCxnSpPr>
        <p:spPr>
          <a:xfrm flipV="1">
            <a:off x="8679060" y="921665"/>
            <a:ext cx="199034" cy="934352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1D73F94A-040C-CF2E-DE97-403A7F0415A9}"/>
              </a:ext>
            </a:extLst>
          </p:cNvPr>
          <p:cNvSpPr txBox="1"/>
          <p:nvPr/>
        </p:nvSpPr>
        <p:spPr>
          <a:xfrm>
            <a:off x="391884" y="340120"/>
            <a:ext cx="4827931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SQL Prototype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35903770-E3C5-923E-7485-12F753F2EE70}"/>
              </a:ext>
            </a:extLst>
          </p:cNvPr>
          <p:cNvSpPr txBox="1"/>
          <p:nvPr/>
        </p:nvSpPr>
        <p:spPr>
          <a:xfrm>
            <a:off x="2875160" y="1589664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PC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70AC751-63A3-697E-836F-187DC94CE8CC}"/>
              </a:ext>
            </a:extLst>
          </p:cNvPr>
          <p:cNvSpPr txBox="1"/>
          <p:nvPr/>
        </p:nvSpPr>
        <p:spPr>
          <a:xfrm>
            <a:off x="512769" y="621924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Navigation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tag click script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C2A9FD36-F762-63BB-4B7D-12B62573F259}"/>
              </a:ext>
            </a:extLst>
          </p:cNvPr>
          <p:cNvSpPr txBox="1"/>
          <p:nvPr/>
        </p:nvSpPr>
        <p:spPr>
          <a:xfrm>
            <a:off x="9000423" y="408622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Local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Navigation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E01DF6-12D8-1FEF-A863-C3187B0709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1195" y="481706"/>
            <a:ext cx="1572588" cy="131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3136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633850" y="484760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</a:t>
            </a:r>
            <a:r>
              <a:rPr lang="en-US" altLang="ko-KR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mobile version</a:t>
            </a:r>
            <a:endParaRPr sz="20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25100EFC-5BB1-F80F-B7F7-672DA251D229}"/>
              </a:ext>
            </a:extLst>
          </p:cNvPr>
          <p:cNvSpPr txBox="1"/>
          <p:nvPr/>
        </p:nvSpPr>
        <p:spPr>
          <a:xfrm>
            <a:off x="830822" y="850687"/>
            <a:ext cx="6472052" cy="60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기존에 네비게이션 페이지는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display : none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통해 사라졌으며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네비게이션 버튼의 클릭을 통해 전체 화면을 통해 나타난다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43366D7-5EAD-CF1C-F76D-11ECF22DFB20}"/>
              </a:ext>
            </a:extLst>
          </p:cNvPr>
          <p:cNvCxnSpPr>
            <a:cxnSpLocks/>
          </p:cNvCxnSpPr>
          <p:nvPr/>
        </p:nvCxnSpPr>
        <p:spPr>
          <a:xfrm flipV="1">
            <a:off x="4248061" y="1445848"/>
            <a:ext cx="0" cy="409301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3881889-7FF8-197A-C738-F26189D23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98" y="1834710"/>
            <a:ext cx="3849158" cy="4664701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CE951D27-FE2D-D41F-886F-9F2155901F9C}"/>
              </a:ext>
            </a:extLst>
          </p:cNvPr>
          <p:cNvSpPr/>
          <p:nvPr/>
        </p:nvSpPr>
        <p:spPr>
          <a:xfrm>
            <a:off x="4163450" y="1805161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0A6A64EB-9EC8-838E-BBAB-4CCBF7A60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854" y="1821001"/>
            <a:ext cx="4375372" cy="4664701"/>
          </a:xfrm>
          <a:prstGeom prst="rect">
            <a:avLst/>
          </a:prstGeom>
        </p:spPr>
      </p:pic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014DFF2D-10D8-3F82-31A0-8F8883A0F2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7497"/>
          <a:stretch/>
        </p:blipFill>
        <p:spPr>
          <a:xfrm>
            <a:off x="8676639" y="4719142"/>
            <a:ext cx="3180459" cy="1780269"/>
          </a:xfrm>
          <a:prstGeom prst="rect">
            <a:avLst/>
          </a:prstGeom>
        </p:spPr>
      </p:pic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793A8573-15AB-6337-44D0-86DBF1F5326C}"/>
              </a:ext>
            </a:extLst>
          </p:cNvPr>
          <p:cNvSpPr txBox="1"/>
          <p:nvPr/>
        </p:nvSpPr>
        <p:spPr>
          <a:xfrm>
            <a:off x="6494200" y="1476850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Navigation Button </a:t>
            </a: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 page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" name="Google Shape;357;p13">
            <a:extLst>
              <a:ext uri="{FF2B5EF4-FFF2-40B4-BE49-F238E27FC236}">
                <a16:creationId xmlns:a16="http://schemas.microsoft.com/office/drawing/2014/main" id="{F2711605-3A00-4FA4-8431-7AFC25909C36}"/>
              </a:ext>
            </a:extLst>
          </p:cNvPr>
          <p:cNvSpPr txBox="1"/>
          <p:nvPr/>
        </p:nvSpPr>
        <p:spPr>
          <a:xfrm>
            <a:off x="533739" y="151469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" name="Google Shape;357;p13">
            <a:extLst>
              <a:ext uri="{FF2B5EF4-FFF2-40B4-BE49-F238E27FC236}">
                <a16:creationId xmlns:a16="http://schemas.microsoft.com/office/drawing/2014/main" id="{E2C85BCE-4A7A-16B6-E243-80048475B4DB}"/>
              </a:ext>
            </a:extLst>
          </p:cNvPr>
          <p:cNvSpPr txBox="1"/>
          <p:nvPr/>
        </p:nvSpPr>
        <p:spPr>
          <a:xfrm>
            <a:off x="10917226" y="4385445"/>
            <a:ext cx="1093181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Tab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9" name="Google Shape;357;p13">
            <a:extLst>
              <a:ext uri="{FF2B5EF4-FFF2-40B4-BE49-F238E27FC236}">
                <a16:creationId xmlns:a16="http://schemas.microsoft.com/office/drawing/2014/main" id="{30A960CE-0A65-301F-15C9-6E6AA50626FC}"/>
              </a:ext>
            </a:extLst>
          </p:cNvPr>
          <p:cNvSpPr txBox="1"/>
          <p:nvPr/>
        </p:nvSpPr>
        <p:spPr>
          <a:xfrm>
            <a:off x="533739" y="358589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구현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87A1852E-3C43-5AB4-FA5C-117719FCF8F3}"/>
              </a:ext>
            </a:extLst>
          </p:cNvPr>
          <p:cNvSpPr txBox="1"/>
          <p:nvPr/>
        </p:nvSpPr>
        <p:spPr>
          <a:xfrm>
            <a:off x="4561623" y="1727209"/>
            <a:ext cx="1093181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Popup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ABAC3083-82CD-2696-AFEA-0F19482B2C75}"/>
              </a:ext>
            </a:extLst>
          </p:cNvPr>
          <p:cNvSpPr txBox="1"/>
          <p:nvPr/>
        </p:nvSpPr>
        <p:spPr>
          <a:xfrm>
            <a:off x="4561897" y="3623661"/>
            <a:ext cx="1932303" cy="117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모바일 페이지에서는 팝업페이지가 우측에서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좌</a:t>
            </a: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측으로 나타나게 된다</a:t>
            </a:r>
            <a:r>
              <a:rPr lang="en-US" altLang="ko-KR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126AD1-5068-6865-FA1D-36A81808BD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1274" y="2113268"/>
            <a:ext cx="1572588" cy="131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982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09A6FAB7-7610-23E7-FE91-B98EAF589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BA6EF2D5-9CBC-CBF6-08BE-BE7C9A5CF2A0}"/>
              </a:ext>
            </a:extLst>
          </p:cNvPr>
          <p:cNvSpPr txBox="1"/>
          <p:nvPr/>
        </p:nvSpPr>
        <p:spPr>
          <a:xfrm>
            <a:off x="3590159" y="50149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Main page Popup</a:t>
            </a:r>
            <a:endParaRPr sz="20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767FFD19-9737-F1C8-1F57-8CA9708B3539}"/>
              </a:ext>
            </a:extLst>
          </p:cNvPr>
          <p:cNvSpPr txBox="1"/>
          <p:nvPr/>
        </p:nvSpPr>
        <p:spPr>
          <a:xfrm>
            <a:off x="404927" y="921665"/>
            <a:ext cx="6472052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Main page</a:t>
            </a: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에서 동작하는 부가적인 팝업 페이지</a:t>
            </a:r>
            <a:endParaRPr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7B153684-3D6F-F696-5083-556C5E0F865C}"/>
              </a:ext>
            </a:extLst>
          </p:cNvPr>
          <p:cNvSpPr txBox="1"/>
          <p:nvPr/>
        </p:nvSpPr>
        <p:spPr>
          <a:xfrm>
            <a:off x="391884" y="340120"/>
            <a:ext cx="4827931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SQL Prototype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DEA40AAB-421D-3F22-08D7-C577CB2CAB88}"/>
              </a:ext>
            </a:extLst>
          </p:cNvPr>
          <p:cNvSpPr txBox="1"/>
          <p:nvPr/>
        </p:nvSpPr>
        <p:spPr>
          <a:xfrm>
            <a:off x="512768" y="1601284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F45629DF-E7C2-416F-9867-1349725599A5}"/>
              </a:ext>
            </a:extLst>
          </p:cNvPr>
          <p:cNvSpPr txBox="1"/>
          <p:nvPr/>
        </p:nvSpPr>
        <p:spPr>
          <a:xfrm>
            <a:off x="5827108" y="1826897"/>
            <a:ext cx="1438728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내 정보 </a:t>
            </a: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Popup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6DE99B-C7EB-163F-B97F-94B55F7E2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560" y="2160594"/>
            <a:ext cx="2585096" cy="21628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CEC99A-FC2D-BAB8-C204-E939AA612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68" y="1581294"/>
            <a:ext cx="2390929" cy="3536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77A955-0045-5364-92D1-86B0157AC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8888" y="3540113"/>
            <a:ext cx="2896004" cy="2876951"/>
          </a:xfrm>
          <a:prstGeom prst="rect">
            <a:avLst/>
          </a:prstGeom>
        </p:spPr>
      </p:pic>
      <p:sp>
        <p:nvSpPr>
          <p:cNvPr id="16" name="Google Shape;357;p13">
            <a:extLst>
              <a:ext uri="{FF2B5EF4-FFF2-40B4-BE49-F238E27FC236}">
                <a16:creationId xmlns:a16="http://schemas.microsoft.com/office/drawing/2014/main" id="{5F5C64B4-B4A9-890D-42DC-A66C3B081F63}"/>
              </a:ext>
            </a:extLst>
          </p:cNvPr>
          <p:cNvSpPr txBox="1"/>
          <p:nvPr/>
        </p:nvSpPr>
        <p:spPr>
          <a:xfrm>
            <a:off x="8903273" y="3179680"/>
            <a:ext cx="2896003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챗봇 팝업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D3A259D-6835-8809-791F-505411BA2E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108" y="4832509"/>
            <a:ext cx="4505954" cy="1848108"/>
          </a:xfrm>
          <a:prstGeom prst="rect">
            <a:avLst/>
          </a:prstGeom>
        </p:spPr>
      </p:pic>
      <p:sp>
        <p:nvSpPr>
          <p:cNvPr id="20" name="Google Shape;357;p13">
            <a:extLst>
              <a:ext uri="{FF2B5EF4-FFF2-40B4-BE49-F238E27FC236}">
                <a16:creationId xmlns:a16="http://schemas.microsoft.com/office/drawing/2014/main" id="{2A275A93-2D43-F81A-6E00-5A914A30DEDF}"/>
              </a:ext>
            </a:extLst>
          </p:cNvPr>
          <p:cNvSpPr txBox="1"/>
          <p:nvPr/>
        </p:nvSpPr>
        <p:spPr>
          <a:xfrm>
            <a:off x="510952" y="1257592"/>
            <a:ext cx="2390929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내 정보 버튼 영역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1" name="Google Shape;357;p13">
            <a:extLst>
              <a:ext uri="{FF2B5EF4-FFF2-40B4-BE49-F238E27FC236}">
                <a16:creationId xmlns:a16="http://schemas.microsoft.com/office/drawing/2014/main" id="{016A2C4A-BDCF-AF5D-794F-C9C9C848E313}"/>
              </a:ext>
            </a:extLst>
          </p:cNvPr>
          <p:cNvSpPr txBox="1"/>
          <p:nvPr/>
        </p:nvSpPr>
        <p:spPr>
          <a:xfrm>
            <a:off x="367108" y="4411135"/>
            <a:ext cx="2390929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마이페이지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1068AA7-4FB4-EA39-972C-90BAC3B07DF6}"/>
              </a:ext>
            </a:extLst>
          </p:cNvPr>
          <p:cNvSpPr/>
          <p:nvPr/>
        </p:nvSpPr>
        <p:spPr>
          <a:xfrm>
            <a:off x="4896482" y="3997086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FA19621-7103-E2BB-6752-04D177E65834}"/>
              </a:ext>
            </a:extLst>
          </p:cNvPr>
          <p:cNvSpPr/>
          <p:nvPr/>
        </p:nvSpPr>
        <p:spPr>
          <a:xfrm>
            <a:off x="2732658" y="1763230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A979C7A-F0A1-4117-FFE6-6F441FE9D893}"/>
              </a:ext>
            </a:extLst>
          </p:cNvPr>
          <p:cNvSpPr/>
          <p:nvPr/>
        </p:nvSpPr>
        <p:spPr>
          <a:xfrm>
            <a:off x="6867753" y="240967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43044B-759B-8361-ACA3-471AE6A387DB}"/>
              </a:ext>
            </a:extLst>
          </p:cNvPr>
          <p:cNvCxnSpPr>
            <a:cxnSpLocks/>
          </p:cNvCxnSpPr>
          <p:nvPr/>
        </p:nvCxnSpPr>
        <p:spPr>
          <a:xfrm flipH="1" flipV="1">
            <a:off x="6961590" y="2494291"/>
            <a:ext cx="2500485" cy="458222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oogle Shape;357;p13">
            <a:extLst>
              <a:ext uri="{FF2B5EF4-FFF2-40B4-BE49-F238E27FC236}">
                <a16:creationId xmlns:a16="http://schemas.microsoft.com/office/drawing/2014/main" id="{F044F2C1-B977-5AFE-50A6-F4820E357524}"/>
              </a:ext>
            </a:extLst>
          </p:cNvPr>
          <p:cNvSpPr txBox="1"/>
          <p:nvPr/>
        </p:nvSpPr>
        <p:spPr>
          <a:xfrm>
            <a:off x="9462075" y="2859464"/>
            <a:ext cx="1015937" cy="285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b="0" i="0" u="none" strike="noStrike" cap="none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Click!</a:t>
            </a:r>
            <a:endParaRPr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72A8EC1-B0DF-A14B-3A2D-398A1613443D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3647473" y="4081697"/>
            <a:ext cx="1304978" cy="542834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oogle Shape;357;p13">
            <a:extLst>
              <a:ext uri="{FF2B5EF4-FFF2-40B4-BE49-F238E27FC236}">
                <a16:creationId xmlns:a16="http://schemas.microsoft.com/office/drawing/2014/main" id="{56FD8541-5F5A-B391-F42A-5905CB72C01F}"/>
              </a:ext>
            </a:extLst>
          </p:cNvPr>
          <p:cNvSpPr txBox="1"/>
          <p:nvPr/>
        </p:nvSpPr>
        <p:spPr>
          <a:xfrm>
            <a:off x="2631536" y="4481624"/>
            <a:ext cx="1015937" cy="285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b="0" i="0" u="none" strike="noStrike" cap="none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Click!</a:t>
            </a:r>
            <a:endParaRPr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84C472B-F8D3-A452-017D-A27BC1C5D486}"/>
              </a:ext>
            </a:extLst>
          </p:cNvPr>
          <p:cNvCxnSpPr>
            <a:cxnSpLocks/>
          </p:cNvCxnSpPr>
          <p:nvPr/>
        </p:nvCxnSpPr>
        <p:spPr>
          <a:xfrm>
            <a:off x="2698359" y="1880670"/>
            <a:ext cx="1601603" cy="18911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357;p13">
            <a:extLst>
              <a:ext uri="{FF2B5EF4-FFF2-40B4-BE49-F238E27FC236}">
                <a16:creationId xmlns:a16="http://schemas.microsoft.com/office/drawing/2014/main" id="{E58D032F-9758-8ED5-29DE-AD4C2A53659B}"/>
              </a:ext>
            </a:extLst>
          </p:cNvPr>
          <p:cNvSpPr txBox="1"/>
          <p:nvPr/>
        </p:nvSpPr>
        <p:spPr>
          <a:xfrm>
            <a:off x="4194429" y="1737231"/>
            <a:ext cx="1015937" cy="285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b="0" i="0" u="none" strike="noStrike" cap="none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Click!</a:t>
            </a:r>
            <a:endParaRPr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32203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CB3AED7B-2C26-438C-D6B4-E1A3F2112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50368D73-9935-EF71-F093-90652F33D0B5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936078A7-D30C-9C0A-4A2E-833ACBE56C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CC1363E1-5115-A7B0-6964-7FA20CE4B147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7E8EE58-0E7E-5961-60BE-7CA7E575E3C3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8D277B19-6DB2-C672-9527-CF1181B0874F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591F4549-F123-FB39-5A58-C079D2565138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ED2DE8A1-2747-5C60-207C-9A1FEBA18D65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0EDEA077-C429-5F4F-95F0-49A4DD844610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E66B6F44-5696-D918-5ACA-A51869ABFF96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C4A1BB3C-DC78-C426-B0B8-5D8E503EA6E4}"/>
              </a:ext>
            </a:extLst>
          </p:cNvPr>
          <p:cNvSpPr txBox="1"/>
          <p:nvPr/>
        </p:nvSpPr>
        <p:spPr>
          <a:xfrm>
            <a:off x="2968356" y="1216259"/>
            <a:ext cx="4066273" cy="93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@GetMapper</a:t>
            </a: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와 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@PostMapper</a:t>
            </a: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를 사용해 조금 더 수월하게 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Http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 요청을 처리할 수 있게 변경하였다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ko-KR" altLang="en-US"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3B008FC-E6AE-3E8D-A680-7E630160D583}"/>
              </a:ext>
            </a:extLst>
          </p:cNvPr>
          <p:cNvSpPr txBox="1"/>
          <p:nvPr/>
        </p:nvSpPr>
        <p:spPr>
          <a:xfrm>
            <a:off x="2812162" y="2331995"/>
            <a:ext cx="4490976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1200" dirty="0" err="1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GetMapper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와 </a:t>
            </a:r>
            <a:r>
              <a:rPr lang="en-US" altLang="ko-KR" sz="1200" dirty="0" err="1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PostMapper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응용한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F5C362DC-8A9C-5A96-8084-F48F27F8142C}"/>
              </a:ext>
            </a:extLst>
          </p:cNvPr>
          <p:cNvSpPr txBox="1"/>
          <p:nvPr/>
        </p:nvSpPr>
        <p:spPr>
          <a:xfrm>
            <a:off x="7469300" y="1097224"/>
            <a:ext cx="2873827" cy="266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이전 로그인 방법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5B3D86D-45FE-846A-50A3-1023E14B6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300" y="3503086"/>
            <a:ext cx="4431800" cy="298934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AC9BEF8-24CD-58A2-8330-EC1734A35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300" y="1465695"/>
            <a:ext cx="4359142" cy="20347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42F59C-F2FB-0097-BB8F-D15A18D42A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2162" y="2737521"/>
            <a:ext cx="4490976" cy="396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242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420DFF39-C742-4941-F941-E25A90CE0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69E19D54-E1D0-A5D5-95A4-B8AE284BBC5A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24B27CC8-D713-4726-A504-176C8A5461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EB91A050-3326-2BC0-9D40-CA9B68197672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4DD75DAB-89D2-3808-1957-A0D2E23F1425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AA988027-8611-EB2A-40BC-1BCC3C4949CD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0A8BA059-BBD8-F858-6611-F95185F631AE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4B1A349A-F2EA-9DE5-8A5D-5C7E6D17EB9B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8B889164-224E-7B40-6C7C-12E6E55E0ADA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C3EA24C6-337C-D6A2-B6F5-EE1359FA2892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41A09FB7-7168-6370-33D3-906921186CEA}"/>
              </a:ext>
            </a:extLst>
          </p:cNvPr>
          <p:cNvSpPr txBox="1"/>
          <p:nvPr/>
        </p:nvSpPr>
        <p:spPr>
          <a:xfrm>
            <a:off x="3207505" y="1126782"/>
            <a:ext cx="3383201" cy="45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타일즈를 적용한 페이지 관리</a:t>
            </a: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F3D6A751-1FB3-9663-EA6C-B0DDE4F09449}"/>
              </a:ext>
            </a:extLst>
          </p:cNvPr>
          <p:cNvSpPr txBox="1"/>
          <p:nvPr/>
        </p:nvSpPr>
        <p:spPr>
          <a:xfrm>
            <a:off x="2786138" y="3038138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Layout.jsp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3A7117D6-38A0-DDB6-C311-FACD339B973B}"/>
              </a:ext>
            </a:extLst>
          </p:cNvPr>
          <p:cNvSpPr txBox="1"/>
          <p:nvPr/>
        </p:nvSpPr>
        <p:spPr>
          <a:xfrm>
            <a:off x="6415359" y="2313463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페이지별 </a:t>
            </a: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MVC-tiles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분할관리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65C420-1377-B775-D446-257CA102D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359" y="2713815"/>
            <a:ext cx="5616569" cy="38261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54AFA0-116E-5E3E-AD2A-EDD930E6E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6138" y="3429000"/>
            <a:ext cx="3565419" cy="311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489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0"/>
          <p:cNvSpPr txBox="1"/>
          <p:nvPr/>
        </p:nvSpPr>
        <p:spPr>
          <a:xfrm>
            <a:off x="3235732" y="159203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기초객체지향 프로그래밍 활용</a:t>
            </a: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Swing Project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3" name="Google Shape;263;p10"/>
          <p:cNvSpPr txBox="1"/>
          <p:nvPr/>
        </p:nvSpPr>
        <p:spPr>
          <a:xfrm>
            <a:off x="3235732" y="88207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Main Object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0"/>
          <p:cNvSpPr txBox="1"/>
          <p:nvPr/>
        </p:nvSpPr>
        <p:spPr>
          <a:xfrm>
            <a:off x="7509452" y="2616628"/>
            <a:ext cx="3102315" cy="471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어떤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인가요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24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"/>
          <p:cNvSpPr txBox="1"/>
          <p:nvPr/>
        </p:nvSpPr>
        <p:spPr>
          <a:xfrm>
            <a:off x="7509452" y="3293185"/>
            <a:ext cx="3434009" cy="176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dirty="0">
                <a:solidFill>
                  <a:schemeClr val="lt1"/>
                </a:solidFill>
              </a:rPr>
              <a:t>밀키트 생산을 관리하는 프로그램을 만드는 프로젝트를 진행했습니다</a:t>
            </a:r>
            <a:r>
              <a:rPr lang="en-US" altLang="ko-KR" sz="1800" dirty="0">
                <a:solidFill>
                  <a:schemeClr val="lt1"/>
                </a:solidFill>
              </a:rPr>
              <a:t>.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23DD55-ACF9-E522-B8C1-31B1F469F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040" y="2616628"/>
            <a:ext cx="3693254" cy="291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08;p12">
            <a:extLst>
              <a:ext uri="{FF2B5EF4-FFF2-40B4-BE49-F238E27FC236}">
                <a16:creationId xmlns:a16="http://schemas.microsoft.com/office/drawing/2014/main" id="{0A9371A9-4C3E-4FD1-80BC-C8192330DACE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3" name="Google Shape;309;p12">
            <a:extLst>
              <a:ext uri="{FF2B5EF4-FFF2-40B4-BE49-F238E27FC236}">
                <a16:creationId xmlns:a16="http://schemas.microsoft.com/office/drawing/2014/main" id="{25DECD2B-BDA7-65B5-E6ED-0FBEBB0D8C26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310;p12">
            <a:extLst>
              <a:ext uri="{FF2B5EF4-FFF2-40B4-BE49-F238E27FC236}">
                <a16:creationId xmlns:a16="http://schemas.microsoft.com/office/drawing/2014/main" id="{782797FC-429B-0569-8C25-8C64C123BC1B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11;p12">
            <a:extLst>
              <a:ext uri="{FF2B5EF4-FFF2-40B4-BE49-F238E27FC236}">
                <a16:creationId xmlns:a16="http://schemas.microsoft.com/office/drawing/2014/main" id="{8857E958-67B8-199E-8DB4-95B51FDA9C8D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F28123E4-81F6-AFE3-D709-17E3730E27D6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00BF4660-91D5-FCC9-AF72-E7E0240E50E5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CFBBB868-5C86-F7BF-5175-508089CA3A29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2812162" y="1095904"/>
            <a:ext cx="4717116" cy="687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원재료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/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완제품 추가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수정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삭제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17B621A9-46DD-F50A-F22E-20AE618A577B}"/>
              </a:ext>
            </a:extLst>
          </p:cNvPr>
          <p:cNvSpPr txBox="1"/>
          <p:nvPr/>
        </p:nvSpPr>
        <p:spPr>
          <a:xfrm>
            <a:off x="8436366" y="77611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doGet</a:t>
            </a: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제품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/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자재 조회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9FDF5F8C-66DC-4E8E-E6DB-2BB5074973BC}"/>
              </a:ext>
            </a:extLst>
          </p:cNvPr>
          <p:cNvSpPr txBox="1"/>
          <p:nvPr/>
        </p:nvSpPr>
        <p:spPr>
          <a:xfrm>
            <a:off x="2730930" y="4217264"/>
            <a:ext cx="3254234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원재료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/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완제품의 수정 페이지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C1EF10-EC91-6CED-8394-2D7D34904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117" y="1049646"/>
            <a:ext cx="4019883" cy="495674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5DACA11-F28B-C9C3-3787-7BA14E097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587" y="4550961"/>
            <a:ext cx="5593576" cy="23070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9694CFF-6823-CF08-39AC-DA697EF321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2162" y="2148950"/>
            <a:ext cx="3471064" cy="1897084"/>
          </a:xfrm>
          <a:prstGeom prst="rect">
            <a:avLst/>
          </a:prstGeom>
        </p:spPr>
      </p:pic>
      <p:sp>
        <p:nvSpPr>
          <p:cNvPr id="29" name="Google Shape;357;p13">
            <a:extLst>
              <a:ext uri="{FF2B5EF4-FFF2-40B4-BE49-F238E27FC236}">
                <a16:creationId xmlns:a16="http://schemas.microsoft.com/office/drawing/2014/main" id="{E6736E53-28F8-7143-67F9-F7721E749D1C}"/>
              </a:ext>
            </a:extLst>
          </p:cNvPr>
          <p:cNvSpPr txBox="1"/>
          <p:nvPr/>
        </p:nvSpPr>
        <p:spPr>
          <a:xfrm>
            <a:off x="2730930" y="1815559"/>
            <a:ext cx="3254234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수정 콘솔 출력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94431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24DD9B2D-695C-69C9-4A21-C6F23BAFF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E5D0FD0A-01A9-1E11-129A-218B07D2363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701ECFDD-93A7-2828-908E-2F039C9F4D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A7A6212F-BFEE-D907-7D31-FB140E33FA7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E709BF0-9315-9800-4256-E30E47F91F90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F171EA5-953E-B9A4-BD70-8BFDE8B161EE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5C23CAD6-9C08-A485-C0C2-6B334EAC30B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B65E0A62-D4B7-B6D9-6D44-83D64CBE8628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7C836172-60B6-3F9E-655E-6897A1604864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0252D55-26D7-88FF-F49F-F9BA02315952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8C8F696A-969A-9432-12E9-AD80875909E6}"/>
              </a:ext>
            </a:extLst>
          </p:cNvPr>
          <p:cNvSpPr txBox="1"/>
          <p:nvPr/>
        </p:nvSpPr>
        <p:spPr>
          <a:xfrm>
            <a:off x="2861001" y="2414110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특정 페이지를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tr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 지정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8" name="Google Shape;357;p13">
            <a:extLst>
              <a:ext uri="{FF2B5EF4-FFF2-40B4-BE49-F238E27FC236}">
                <a16:creationId xmlns:a16="http://schemas.microsoft.com/office/drawing/2014/main" id="{D6E826AB-134C-02CB-33B5-DCF528194F5D}"/>
              </a:ext>
            </a:extLst>
          </p:cNvPr>
          <p:cNvSpPr txBox="1"/>
          <p:nvPr/>
        </p:nvSpPr>
        <p:spPr>
          <a:xfrm>
            <a:off x="2861001" y="1540046"/>
            <a:ext cx="4323571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생성인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생성기간의 내용이 특정한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input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에 자동으로 로드됨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" name="Google Shape;357;p13">
            <a:extLst>
              <a:ext uri="{FF2B5EF4-FFF2-40B4-BE49-F238E27FC236}">
                <a16:creationId xmlns:a16="http://schemas.microsoft.com/office/drawing/2014/main" id="{57F8E44F-E35D-1B36-1E6F-B62FE02EF33D}"/>
              </a:ext>
            </a:extLst>
          </p:cNvPr>
          <p:cNvSpPr txBox="1"/>
          <p:nvPr/>
        </p:nvSpPr>
        <p:spPr>
          <a:xfrm>
            <a:off x="3337825" y="3977654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600" b="0" i="0" u="none" strike="noStrike" cap="none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&lt;                                    1                                      &gt;</a:t>
            </a:r>
            <a:endParaRPr sz="600" b="0" i="0" u="none" strike="noStrike" cap="none" dirty="0">
              <a:solidFill>
                <a:schemeClr val="tx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1673EE-5DCA-B705-FB88-A517B9C30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672" y="2827660"/>
            <a:ext cx="5576823" cy="20689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7384361-1B94-FCC3-A43A-80F1F5C35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1002" y="1876632"/>
            <a:ext cx="6404530" cy="2463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623447F-7A48-07AF-0E6C-793A067A5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1331" y="3900475"/>
            <a:ext cx="3980669" cy="2962359"/>
          </a:xfrm>
          <a:prstGeom prst="rect">
            <a:avLst/>
          </a:prstGeom>
        </p:spPr>
      </p:pic>
      <p:sp>
        <p:nvSpPr>
          <p:cNvPr id="23" name="Google Shape;357;p13">
            <a:extLst>
              <a:ext uri="{FF2B5EF4-FFF2-40B4-BE49-F238E27FC236}">
                <a16:creationId xmlns:a16="http://schemas.microsoft.com/office/drawing/2014/main" id="{8081A959-B955-FB20-4A67-23FFBF65967F}"/>
              </a:ext>
            </a:extLst>
          </p:cNvPr>
          <p:cNvSpPr txBox="1"/>
          <p:nvPr/>
        </p:nvSpPr>
        <p:spPr>
          <a:xfrm>
            <a:off x="8523551" y="3566778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특정 열의 지정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04844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577F97C5-7973-8041-A046-A24869633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CEEF037A-46D6-7FCB-BD4F-34B553572CC1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1239F9C7-2EBB-3B17-3625-1001ACCF63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826E003-60E2-C975-BCDF-C22F36E1EB4B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0D5C5DA5-C2DE-BEDA-07FC-A2C9203F7218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3BCEA91D-B737-3DE3-6E17-44D112B78CCD}"/>
              </a:ext>
            </a:extLst>
          </p:cNvPr>
          <p:cNvSpPr txBox="1"/>
          <p:nvPr/>
        </p:nvSpPr>
        <p:spPr>
          <a:xfrm>
            <a:off x="3207503" y="1102889"/>
            <a:ext cx="4583540" cy="7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품질관리 페이지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66F16B47-DAB3-1FE9-B884-CC0E2E3676FE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E6CDBAE6-CD44-F9C7-BD6F-BDB32312635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9865D44E-8112-769C-7719-86B70F86ECEB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8ED406E-9FCD-53D1-01DE-0E98497E0F81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6AD6BBA7-64A8-8A56-4B65-298DB6B5EC91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8" name="Google Shape;357;p13">
            <a:extLst>
              <a:ext uri="{FF2B5EF4-FFF2-40B4-BE49-F238E27FC236}">
                <a16:creationId xmlns:a16="http://schemas.microsoft.com/office/drawing/2014/main" id="{495CD3BE-9750-E7A4-373F-83DBAF14CC45}"/>
              </a:ext>
            </a:extLst>
          </p:cNvPr>
          <p:cNvSpPr txBox="1"/>
          <p:nvPr/>
        </p:nvSpPr>
        <p:spPr>
          <a:xfrm>
            <a:off x="8560619" y="5059468"/>
            <a:ext cx="1786608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실적등록 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출력 콘솔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2" name="Google Shape;357;p13">
            <a:extLst>
              <a:ext uri="{FF2B5EF4-FFF2-40B4-BE49-F238E27FC236}">
                <a16:creationId xmlns:a16="http://schemas.microsoft.com/office/drawing/2014/main" id="{8E82EAB3-279F-864E-4392-D36E0875AFAF}"/>
              </a:ext>
            </a:extLst>
          </p:cNvPr>
          <p:cNvSpPr txBox="1"/>
          <p:nvPr/>
        </p:nvSpPr>
        <p:spPr>
          <a:xfrm>
            <a:off x="3069650" y="1600801"/>
            <a:ext cx="1965830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등록 완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료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2" name="Google Shape;357;p13">
            <a:extLst>
              <a:ext uri="{FF2B5EF4-FFF2-40B4-BE49-F238E27FC236}">
                <a16:creationId xmlns:a16="http://schemas.microsoft.com/office/drawing/2014/main" id="{22565F31-78A5-392F-B0B1-922AA3B01F40}"/>
              </a:ext>
            </a:extLst>
          </p:cNvPr>
          <p:cNvSpPr txBox="1"/>
          <p:nvPr/>
        </p:nvSpPr>
        <p:spPr>
          <a:xfrm>
            <a:off x="3063927" y="3752994"/>
            <a:ext cx="1786608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품질관리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insert code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E8EB50-714A-1588-701E-F66C978F7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927" y="4133234"/>
            <a:ext cx="5496692" cy="18957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FE31D2C-F182-C621-5038-AB8F4B3BB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650" y="2099268"/>
            <a:ext cx="4583540" cy="1036458"/>
          </a:xfrm>
          <a:prstGeom prst="rect">
            <a:avLst/>
          </a:prstGeom>
        </p:spPr>
      </p:pic>
      <p:sp>
        <p:nvSpPr>
          <p:cNvPr id="29" name="Google Shape;274;p11">
            <a:extLst>
              <a:ext uri="{FF2B5EF4-FFF2-40B4-BE49-F238E27FC236}">
                <a16:creationId xmlns:a16="http://schemas.microsoft.com/office/drawing/2014/main" id="{FA9881C1-C35E-95AF-0256-62AD0E2E3E3F}"/>
              </a:ext>
            </a:extLst>
          </p:cNvPr>
          <p:cNvSpPr/>
          <p:nvPr/>
        </p:nvSpPr>
        <p:spPr>
          <a:xfrm>
            <a:off x="3063927" y="2891574"/>
            <a:ext cx="4583540" cy="987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1B2945C-1419-3519-CB46-D866EC4BB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8584" y="5416437"/>
            <a:ext cx="4168621" cy="120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0620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58AA20CE-2A3A-F53D-4DFD-07D0D4EC1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B938382B-52E3-8BFC-3911-C630CD72BAB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F8CCDF72-36A9-CC5C-94BD-06EE94B59C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7C9BC312-F005-C8CE-356C-96DD0EECF957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898E125-AA91-E26D-9889-A52F2F4A53EB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B0CBFDD-3317-24AB-6847-D99933706D2A}"/>
              </a:ext>
            </a:extLst>
          </p:cNvPr>
          <p:cNvSpPr txBox="1"/>
          <p:nvPr/>
        </p:nvSpPr>
        <p:spPr>
          <a:xfrm>
            <a:off x="3207504" y="1141347"/>
            <a:ext cx="8442190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게시판에서 작성한 내용들이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DB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에 전송된다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71EEE83A-D012-5F8E-5870-4B3D6D997353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04A876C5-3519-1235-E0D9-98E36C57CA0C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61AF6B78-E136-D14E-D479-DFCB0FEE4A1D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0C838A53-7BA7-A9BC-4680-B4BC80F663E8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96C48227-74E8-0FDC-E227-8B65D269310A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692FBDF6-3F3C-A74D-F24D-6EFF1F9A06AC}"/>
              </a:ext>
            </a:extLst>
          </p:cNvPr>
          <p:cNvSpPr txBox="1"/>
          <p:nvPr/>
        </p:nvSpPr>
        <p:spPr>
          <a:xfrm>
            <a:off x="7190085" y="2792741"/>
            <a:ext cx="1591045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 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글쓰기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FDB89BD9-85FC-A37D-69EA-FE1B66BD8F0D}"/>
              </a:ext>
            </a:extLst>
          </p:cNvPr>
          <p:cNvSpPr txBox="1"/>
          <p:nvPr/>
        </p:nvSpPr>
        <p:spPr>
          <a:xfrm>
            <a:off x="3069650" y="4870564"/>
            <a:ext cx="250020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 등록 확인 콘솔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1F96124-4422-0088-C4E2-9F5E75882C74}"/>
              </a:ext>
            </a:extLst>
          </p:cNvPr>
          <p:cNvSpPr txBox="1"/>
          <p:nvPr/>
        </p:nvSpPr>
        <p:spPr>
          <a:xfrm>
            <a:off x="3207504" y="1800195"/>
            <a:ext cx="1591045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 글쓰기 페이지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81D53ED-8427-A1E7-339B-4FD51090CEB2}"/>
              </a:ext>
            </a:extLst>
          </p:cNvPr>
          <p:cNvSpPr txBox="1"/>
          <p:nvPr/>
        </p:nvSpPr>
        <p:spPr>
          <a:xfrm>
            <a:off x="8781130" y="196999"/>
            <a:ext cx="1591045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 조회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D6D6CF9-F0A4-DAC1-16AF-06EBFD12B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290" y="3201477"/>
            <a:ext cx="4681046" cy="346328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B0A507D-B6B3-26B2-3388-B3BA4FB6F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995" y="5236659"/>
            <a:ext cx="4585709" cy="14437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D29DDE1-5495-8724-52BC-1C9306CC6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504" y="2174523"/>
            <a:ext cx="5501399" cy="55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662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138;p4">
            <a:extLst>
              <a:ext uri="{FF2B5EF4-FFF2-40B4-BE49-F238E27FC236}">
                <a16:creationId xmlns:a16="http://schemas.microsoft.com/office/drawing/2014/main" id="{D7387145-9405-DA94-63DA-236C25A47CD1}"/>
              </a:ext>
            </a:extLst>
          </p:cNvPr>
          <p:cNvSpPr/>
          <p:nvPr/>
        </p:nvSpPr>
        <p:spPr>
          <a:xfrm>
            <a:off x="3456888" y="972328"/>
            <a:ext cx="1440000" cy="144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39;p4">
            <a:extLst>
              <a:ext uri="{FF2B5EF4-FFF2-40B4-BE49-F238E27FC236}">
                <a16:creationId xmlns:a16="http://schemas.microsoft.com/office/drawing/2014/main" id="{8D15C196-E9BE-9E12-28A3-1288FA90A61A}"/>
              </a:ext>
            </a:extLst>
          </p:cNvPr>
          <p:cNvSpPr/>
          <p:nvPr/>
        </p:nvSpPr>
        <p:spPr>
          <a:xfrm>
            <a:off x="3456888" y="972328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" name="Picture 7" descr="A cartoon of a child&#10;&#10;Description automatically generated">
            <a:extLst>
              <a:ext uri="{FF2B5EF4-FFF2-40B4-BE49-F238E27FC236}">
                <a16:creationId xmlns:a16="http://schemas.microsoft.com/office/drawing/2014/main" id="{6570B389-27FF-47BB-EC05-8B0A29DB8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888" y="972328"/>
            <a:ext cx="1440000" cy="1440000"/>
          </a:xfrm>
          <a:prstGeom prst="ellipse">
            <a:avLst/>
          </a:prstGeom>
        </p:spPr>
      </p:pic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220908" y="1437037"/>
            <a:ext cx="4783421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채민병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56888" y="3605177"/>
            <a:ext cx="8311462" cy="146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드디어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차부터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차까지 프로젝트가 끝났는데 협업한 팀원들에게 수고했다고 말하려합니다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1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차때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css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html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js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차트부터 한것도 쉽지 않았는데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차때 서블릿과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 스프링을 거치며 비로소 백엔드에 발을 조금이나마 담구게 되었고 아직 주니어라는 말을 담기도 어렵다고 느끼지만 순식간에 지나간 반년의 이런 교육이 앞으로도 겪게 될 프로젝트에 기본 뼈대가 될것이라 믿습니다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ko-KR" altLang="en-US"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2987876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rgbClr val="F7DF1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76075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166931" y="1887724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김경민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35726" y="3721108"/>
            <a:ext cx="7981133" cy="2361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수행하면서 아쉬웠던 점은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DB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PW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데이터를 넣을 때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암호화를 하지 못한것이 너무 아쉽고 시간이 더 있었다면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DB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암호화와 모바일최적화를 좀 더 작업을 진행하고 싶고 좋았던 점은 전 회사를 다닐때는 프로젝트 진행 시 개인이 생각하고 작업을 혼자서 했던 경험이 있는데 이 프로젝트로 인하여 팀원간에 의견을 조율하고 진행할 때에 즐거움을 새롭게 배우게되어서 즐거웠습니다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끝으로 그동안 노력한 팀원에게 고생했다고 말을 전하고 싶습니다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35726" y="3136892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6" name="Picture 5" descr="A cartoon of a child wearing glasses&#10;&#10;Description automatically generated">
            <a:extLst>
              <a:ext uri="{FF2B5EF4-FFF2-40B4-BE49-F238E27FC236}">
                <a16:creationId xmlns:a16="http://schemas.microsoft.com/office/drawing/2014/main" id="{DB40E92B-E34F-4560-6727-6C9068462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26" y="1487727"/>
            <a:ext cx="1440000" cy="1440000"/>
          </a:xfrm>
          <a:prstGeom prst="ellipse">
            <a:avLst/>
          </a:prstGeom>
        </p:spPr>
      </p:pic>
      <p:sp>
        <p:nvSpPr>
          <p:cNvPr id="14" name="Google Shape;158;p5">
            <a:extLst>
              <a:ext uri="{FF2B5EF4-FFF2-40B4-BE49-F238E27FC236}">
                <a16:creationId xmlns:a16="http://schemas.microsoft.com/office/drawing/2014/main" id="{B9DE44C9-F436-423D-ED4D-763160CA2D2F}"/>
              </a:ext>
            </a:extLst>
          </p:cNvPr>
          <p:cNvSpPr/>
          <p:nvPr/>
        </p:nvSpPr>
        <p:spPr>
          <a:xfrm>
            <a:off x="3435726" y="1486231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121418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56888" y="3572092"/>
            <a:ext cx="8477624" cy="275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 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MES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프로젝트에서는 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설계를 비롯해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실적등록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품질관리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재고조회 페이지 개발과 프로젝트 발표까지 다양한 부분을 담당했습니다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b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기획 단계에서부터 실제 개발과 발표까지 경험하면서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단순히 기능을 만드는 것을 넘어 </a:t>
            </a:r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전체 흐름을 이해하고 조율하는 것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 얼마나 중요한지 체감할 수 있었습니다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b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특히 사용자 입장에서 더 직관적이고 효율적인 시스템을 만들기 위해 고민했던 순간들이 가장 기억에 남습니다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b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또한 팀원들과의 소통과 협업을 통해 문제를 함께 해결하며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완성해나가는 과정 속에서 제 </a:t>
            </a:r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기획력</a:t>
            </a: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문제해결능력</a:t>
            </a: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커뮤니케이션 스킬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 크게 성장한 것을 느낄 수 있었습니다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9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095469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chemeClr val="tx2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8" name="Picture 5" descr="A cartoon of a person with a headset&#10;&#10;Description automatically generated">
            <a:extLst>
              <a:ext uri="{FF2B5EF4-FFF2-40B4-BE49-F238E27FC236}">
                <a16:creationId xmlns:a16="http://schemas.microsoft.com/office/drawing/2014/main" id="{63DCAA20-9301-68FB-0E08-0AD6FA8FE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888" y="1473737"/>
            <a:ext cx="1440000" cy="1440000"/>
          </a:xfrm>
          <a:prstGeom prst="ellipse">
            <a:avLst/>
          </a:prstGeom>
        </p:spPr>
      </p:pic>
      <p:sp>
        <p:nvSpPr>
          <p:cNvPr id="23" name="Google Shape;158;p5">
            <a:extLst>
              <a:ext uri="{FF2B5EF4-FFF2-40B4-BE49-F238E27FC236}">
                <a16:creationId xmlns:a16="http://schemas.microsoft.com/office/drawing/2014/main" id="{076A3181-AE17-51CD-2FDB-048FA47EC098}"/>
              </a:ext>
            </a:extLst>
          </p:cNvPr>
          <p:cNvSpPr/>
          <p:nvPr/>
        </p:nvSpPr>
        <p:spPr>
          <a:xfrm>
            <a:off x="3458365" y="1475342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8DAAA07A-4A0A-27A7-285F-6BD7065FA408}"/>
              </a:ext>
            </a:extLst>
          </p:cNvPr>
          <p:cNvSpPr txBox="1"/>
          <p:nvPr/>
        </p:nvSpPr>
        <p:spPr>
          <a:xfrm>
            <a:off x="5195230" y="1887724"/>
            <a:ext cx="4783421" cy="74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 err="1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박혜성</a:t>
            </a:r>
            <a:endParaRPr sz="2000" b="0" i="0" u="none" strike="noStrike" cap="none" dirty="0">
              <a:solidFill>
                <a:schemeClr val="tx2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33217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207453" y="1505966"/>
            <a:ext cx="4783421" cy="676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서영석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2610755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2" name="Google Shape;211;p8">
            <a:extLst>
              <a:ext uri="{FF2B5EF4-FFF2-40B4-BE49-F238E27FC236}">
                <a16:creationId xmlns:a16="http://schemas.microsoft.com/office/drawing/2014/main" id="{79BA9442-3439-217B-96FF-A38098A966F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6844" b="4020"/>
          <a:stretch/>
        </p:blipFill>
        <p:spPr>
          <a:xfrm>
            <a:off x="3456888" y="1087109"/>
            <a:ext cx="1440000" cy="1440000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24" name="Google Shape;158;p5">
            <a:extLst>
              <a:ext uri="{FF2B5EF4-FFF2-40B4-BE49-F238E27FC236}">
                <a16:creationId xmlns:a16="http://schemas.microsoft.com/office/drawing/2014/main" id="{AB035D10-E63C-C9F6-30DA-B9DCF3500E5C}"/>
              </a:ext>
            </a:extLst>
          </p:cNvPr>
          <p:cNvSpPr/>
          <p:nvPr/>
        </p:nvSpPr>
        <p:spPr>
          <a:xfrm>
            <a:off x="3456888" y="1075764"/>
            <a:ext cx="1440000" cy="1440000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075C5C5E-E55C-3BE6-2EC8-0429B8C1E412}"/>
              </a:ext>
            </a:extLst>
          </p:cNvPr>
          <p:cNvSpPr txBox="1"/>
          <p:nvPr/>
        </p:nvSpPr>
        <p:spPr>
          <a:xfrm>
            <a:off x="3456888" y="3194971"/>
            <a:ext cx="7981133" cy="3160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만약 실무에 기존 웹 사이트에서 새 프로그램 라이브러리를 도용했다는 가정하에 생기는 문제점을 일부 직면한 프로젝트였던 것 같습니다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프로젝트를 진행하며 프론트엔드 페이지 구현에서 </a:t>
            </a:r>
            <a:r>
              <a:rPr lang="en-US" altLang="ko-KR" sz="2000" b="0" i="0" u="none" strike="noStrike" cap="none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jsp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en-US" altLang="ko-KR" sz="2000" b="0" i="0" u="none" strike="noStrike" cap="none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jsp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에서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spring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으로 변환하는 과정에 더 많은 코드를 지우고 작성한게 아니였을까 싶습니다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새 프로젝트보다 기존에 지정된 코드를 응용해 기능을 재구성하는 것이 더 어렵게 느껴졌으며 동시에 큰 공부가 되었습니다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중간에 기능을 되찾지 못해 수정하거나 삭제된 코드가 마지막 리뷰를 작성하는 지금까지도 기억에 남습니다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마치며 긴 프로젝트에 함께 참여한 팀원분들에게 정말 감사합니다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Wingdings" panose="05000000000000000000" pitchFamily="2" charset="2"/>
              </a:rPr>
              <a:t>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78537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0;g32825e5bbd8_0_4">
            <a:extLst>
              <a:ext uri="{FF2B5EF4-FFF2-40B4-BE49-F238E27FC236}">
                <a16:creationId xmlns:a16="http://schemas.microsoft.com/office/drawing/2014/main" id="{FD550052-B40E-4868-8FBB-083FBDA5197F}"/>
              </a:ext>
            </a:extLst>
          </p:cNvPr>
          <p:cNvSpPr txBox="1"/>
          <p:nvPr/>
        </p:nvSpPr>
        <p:spPr>
          <a:xfrm>
            <a:off x="3336025" y="1964662"/>
            <a:ext cx="5519950" cy="2928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4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BF9290-B728-F381-D520-8C03388D6273}"/>
              </a:ext>
            </a:extLst>
          </p:cNvPr>
          <p:cNvSpPr/>
          <p:nvPr/>
        </p:nvSpPr>
        <p:spPr>
          <a:xfrm>
            <a:off x="1667775" y="596900"/>
            <a:ext cx="9194800" cy="5664200"/>
          </a:xfrm>
          <a:prstGeom prst="roundRect">
            <a:avLst/>
          </a:prstGeom>
          <a:noFill/>
          <a:ln w="38100">
            <a:solidFill>
              <a:srgbClr val="61DA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150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53">
          <a:extLst>
            <a:ext uri="{FF2B5EF4-FFF2-40B4-BE49-F238E27FC236}">
              <a16:creationId xmlns:a16="http://schemas.microsoft.com/office/drawing/2014/main" id="{79B64F93-5287-3A62-7113-82C7E2B0F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">
            <a:extLst>
              <a:ext uri="{FF2B5EF4-FFF2-40B4-BE49-F238E27FC236}">
                <a16:creationId xmlns:a16="http://schemas.microsoft.com/office/drawing/2014/main" id="{DA19C77F-976B-8ABF-E088-09AFC059EC4C}"/>
              </a:ext>
            </a:extLst>
          </p:cNvPr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0">
            <a:extLst>
              <a:ext uri="{FF2B5EF4-FFF2-40B4-BE49-F238E27FC236}">
                <a16:creationId xmlns:a16="http://schemas.microsoft.com/office/drawing/2014/main" id="{5810BECD-9B7D-E81A-60D0-01BEE07EA963}"/>
              </a:ext>
            </a:extLst>
          </p:cNvPr>
          <p:cNvSpPr txBox="1"/>
          <p:nvPr/>
        </p:nvSpPr>
        <p:spPr>
          <a:xfrm>
            <a:off x="3235732" y="159203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주제 선정 이유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3" name="Google Shape;263;p10">
            <a:extLst>
              <a:ext uri="{FF2B5EF4-FFF2-40B4-BE49-F238E27FC236}">
                <a16:creationId xmlns:a16="http://schemas.microsoft.com/office/drawing/2014/main" id="{51BFF280-BA91-F6A9-D74C-E5020842F229}"/>
              </a:ext>
            </a:extLst>
          </p:cNvPr>
          <p:cNvSpPr txBox="1"/>
          <p:nvPr/>
        </p:nvSpPr>
        <p:spPr>
          <a:xfrm>
            <a:off x="3235732" y="88207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Main Object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">
            <a:extLst>
              <a:ext uri="{FF2B5EF4-FFF2-40B4-BE49-F238E27FC236}">
                <a16:creationId xmlns:a16="http://schemas.microsoft.com/office/drawing/2014/main" id="{9494C545-F9FD-EA87-9405-C9C7DD4EBF1E}"/>
              </a:ext>
            </a:extLst>
          </p:cNvPr>
          <p:cNvSpPr txBox="1"/>
          <p:nvPr/>
        </p:nvSpPr>
        <p:spPr>
          <a:xfrm>
            <a:off x="3497031" y="2131867"/>
            <a:ext cx="7887567" cy="161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에 대한 이해를 높이고자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밀키트 생산관리를 선택했습니다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dirty="0">
                <a:solidFill>
                  <a:schemeClr val="lt1"/>
                </a:solidFill>
              </a:rPr>
              <a:t> </a:t>
            </a:r>
            <a:r>
              <a:rPr lang="ko-KR" altLang="en-US" sz="1800" dirty="0">
                <a:solidFill>
                  <a:schemeClr val="lt1"/>
                </a:solidFill>
              </a:rPr>
              <a:t>밀키트는 다른 제조업 관리와는 다르게 신선 식재료의 관리</a:t>
            </a:r>
            <a:r>
              <a:rPr lang="en-US" altLang="ko-KR" sz="1800" dirty="0">
                <a:solidFill>
                  <a:schemeClr val="lt1"/>
                </a:solidFill>
              </a:rPr>
              <a:t>, </a:t>
            </a:r>
            <a:r>
              <a:rPr lang="ko-KR" altLang="en-US" sz="1800" dirty="0">
                <a:solidFill>
                  <a:schemeClr val="lt1"/>
                </a:solidFill>
              </a:rPr>
              <a:t>생산 공정 최적화 등이 </a:t>
            </a:r>
            <a:r>
              <a:rPr lang="ko-KR" altLang="en-US" sz="1800" dirty="0" err="1">
                <a:solidFill>
                  <a:schemeClr val="lt1"/>
                </a:solidFill>
              </a:rPr>
              <a:t>요구돠기에</a:t>
            </a:r>
            <a:r>
              <a:rPr lang="ko-KR" altLang="en-US" sz="1800" dirty="0">
                <a:solidFill>
                  <a:schemeClr val="lt1"/>
                </a:solidFill>
              </a:rPr>
              <a:t> 관리의 구체적인 과정을 분석하는 것에 흥미와 교육적 가치가 높게 판단되어 밀키트 생산관리로 선정했습니다</a:t>
            </a:r>
            <a:r>
              <a:rPr lang="en-US" altLang="ko-KR" sz="1800" dirty="0">
                <a:solidFill>
                  <a:schemeClr val="lt1"/>
                </a:solidFill>
              </a:rPr>
              <a:t>.</a:t>
            </a:r>
            <a:endParaRPr lang="en-US" altLang="ko-KR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62;p10">
            <a:extLst>
              <a:ext uri="{FF2B5EF4-FFF2-40B4-BE49-F238E27FC236}">
                <a16:creationId xmlns:a16="http://schemas.microsoft.com/office/drawing/2014/main" id="{7D97F121-26B5-74CC-0069-DB459D9E9219}"/>
              </a:ext>
            </a:extLst>
          </p:cNvPr>
          <p:cNvSpPr txBox="1"/>
          <p:nvPr/>
        </p:nvSpPr>
        <p:spPr>
          <a:xfrm>
            <a:off x="3235732" y="389491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주제 목표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267;p10">
            <a:extLst>
              <a:ext uri="{FF2B5EF4-FFF2-40B4-BE49-F238E27FC236}">
                <a16:creationId xmlns:a16="http://schemas.microsoft.com/office/drawing/2014/main" id="{B6B117D4-113B-E7D1-3459-3CD1F0245B4F}"/>
              </a:ext>
            </a:extLst>
          </p:cNvPr>
          <p:cNvSpPr txBox="1"/>
          <p:nvPr/>
        </p:nvSpPr>
        <p:spPr>
          <a:xfrm>
            <a:off x="3497032" y="4624254"/>
            <a:ext cx="7887567" cy="129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제품의 생산관리를 위해 정확한 제품의 데이터와 </a:t>
            </a:r>
            <a:endParaRPr lang="en-US" altLang="ko-KR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기준관리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생산관리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생산 보고서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게시판을 통한 조금 더 체계적이고 편리한 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UI,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시스템의 개발을 목표로 하고 있습니다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08;p12">
            <a:extLst>
              <a:ext uri="{FF2B5EF4-FFF2-40B4-BE49-F238E27FC236}">
                <a16:creationId xmlns:a16="http://schemas.microsoft.com/office/drawing/2014/main" id="{481D6951-3C41-F33F-8656-25DC5220B6E2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9" name="Google Shape;309;p12">
            <a:extLst>
              <a:ext uri="{FF2B5EF4-FFF2-40B4-BE49-F238E27FC236}">
                <a16:creationId xmlns:a16="http://schemas.microsoft.com/office/drawing/2014/main" id="{6381C5BA-2109-F054-0270-4C92D0D6A172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10;p12">
            <a:extLst>
              <a:ext uri="{FF2B5EF4-FFF2-40B4-BE49-F238E27FC236}">
                <a16:creationId xmlns:a16="http://schemas.microsoft.com/office/drawing/2014/main" id="{4C60D22B-59EF-70A5-D59B-122515F50E21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11;p12">
            <a:extLst>
              <a:ext uri="{FF2B5EF4-FFF2-40B4-BE49-F238E27FC236}">
                <a16:creationId xmlns:a16="http://schemas.microsoft.com/office/drawing/2014/main" id="{4193250F-7849-97AA-2694-62CAFE20047F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C89D7B0B-8CA9-651B-0F7B-33E6C49BA330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F7873137-AEC5-8E20-8349-0A30C1AB7ABA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D747E3FD-B0A3-2581-93AE-2DAA7CB34A75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0337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3259681F-CB57-5C32-5370-5FCA5B755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57;p13">
            <a:extLst>
              <a:ext uri="{FF2B5EF4-FFF2-40B4-BE49-F238E27FC236}">
                <a16:creationId xmlns:a16="http://schemas.microsoft.com/office/drawing/2014/main" id="{96C7B856-44C2-BE8D-852D-53DDD5DF6C69}"/>
              </a:ext>
            </a:extLst>
          </p:cNvPr>
          <p:cNvSpPr txBox="1"/>
          <p:nvPr/>
        </p:nvSpPr>
        <p:spPr>
          <a:xfrm>
            <a:off x="366275" y="1559957"/>
            <a:ext cx="3803616" cy="3738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기간</a:t>
            </a:r>
            <a:endParaRPr lang="en-US" altLang="ko-KR" sz="3200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2025.04.10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~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2025.04.25</a:t>
            </a:r>
            <a:endParaRPr sz="3200" b="0" i="0" u="none" strike="noStrike" cap="none" dirty="0">
              <a:solidFill>
                <a:schemeClr val="bg1">
                  <a:lumMod val="6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E444C1-1AD1-29B4-F3E6-EABB595057AE}"/>
              </a:ext>
            </a:extLst>
          </p:cNvPr>
          <p:cNvGrpSpPr/>
          <p:nvPr/>
        </p:nvGrpSpPr>
        <p:grpSpPr>
          <a:xfrm>
            <a:off x="4334493" y="700423"/>
            <a:ext cx="7857507" cy="5635063"/>
            <a:chOff x="4526150" y="0"/>
            <a:chExt cx="7665850" cy="54976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1424DD5-B445-FE1D-7549-179F4780A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26150" y="0"/>
              <a:ext cx="7665850" cy="492620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A73B2B-1D39-5DF4-529D-AD9D870CC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26150" y="4926208"/>
              <a:ext cx="7665850" cy="5714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126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>
          <a:extLst>
            <a:ext uri="{FF2B5EF4-FFF2-40B4-BE49-F238E27FC236}">
              <a16:creationId xmlns:a16="http://schemas.microsoft.com/office/drawing/2014/main" id="{F972F71A-7661-9212-D75D-FBA5F9BBF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>
            <a:extLst>
              <a:ext uri="{FF2B5EF4-FFF2-40B4-BE49-F238E27FC236}">
                <a16:creationId xmlns:a16="http://schemas.microsoft.com/office/drawing/2014/main" id="{AD4CB85E-D191-671F-39B4-51AA608EB955}"/>
              </a:ext>
            </a:extLst>
          </p:cNvPr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>
            <a:extLst>
              <a:ext uri="{FF2B5EF4-FFF2-40B4-BE49-F238E27FC236}">
                <a16:creationId xmlns:a16="http://schemas.microsoft.com/office/drawing/2014/main" id="{403C727D-4B35-3473-E215-898CC513D8E3}"/>
              </a:ext>
            </a:extLst>
          </p:cNvPr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9" name="Google Shape;289;p11">
            <a:extLst>
              <a:ext uri="{FF2B5EF4-FFF2-40B4-BE49-F238E27FC236}">
                <a16:creationId xmlns:a16="http://schemas.microsoft.com/office/drawing/2014/main" id="{D7627F0D-38B5-1DE8-625B-45927E07CF44}"/>
              </a:ext>
            </a:extLst>
          </p:cNvPr>
          <p:cNvSpPr txBox="1"/>
          <p:nvPr/>
        </p:nvSpPr>
        <p:spPr>
          <a:xfrm>
            <a:off x="5678316" y="606267"/>
            <a:ext cx="5979692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altLang="ko-KR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Project 3. </a:t>
            </a: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1,2</a:t>
            </a: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주차. </a:t>
            </a:r>
            <a:r>
              <a:rPr lang="ko-KR" altLang="en-US" sz="3200" b="0" i="0" u="none" strike="noStrike" cap="none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파일</a:t>
            </a:r>
            <a:r>
              <a:rPr lang="en-US" altLang="ko-KR" sz="3200" b="0" i="0" u="none" strike="noStrike" cap="none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ko-KR" altLang="en-US" sz="3200" b="0" i="0" u="none" strike="noStrike" cap="none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변환</a:t>
            </a:r>
            <a:endParaRPr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302037BC-F358-53B6-7A63-850015CF15AE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9A9894E6-C53D-BB0A-E1AA-F9F204446907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4EB8F7C6-1F12-8491-B5CF-647B01DF28E0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8FDC58AD-6446-E181-E366-9F805310F9DF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F13DC6A1-B2EC-86CA-05CD-8A20919E07B3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3B6936C0-0F87-742D-B400-1C968A7AF6D2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C370B49F-38EB-5A2A-DCF2-10A461A72C01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" name="Google Shape;281;p11">
            <a:extLst>
              <a:ext uri="{FF2B5EF4-FFF2-40B4-BE49-F238E27FC236}">
                <a16:creationId xmlns:a16="http://schemas.microsoft.com/office/drawing/2014/main" id="{FB13A3C1-9733-FDA1-5B8A-2469EE93FD50}"/>
              </a:ext>
            </a:extLst>
          </p:cNvPr>
          <p:cNvCxnSpPr/>
          <p:nvPr/>
        </p:nvCxnSpPr>
        <p:spPr>
          <a:xfrm>
            <a:off x="3668551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Google Shape;284;p11">
            <a:extLst>
              <a:ext uri="{FF2B5EF4-FFF2-40B4-BE49-F238E27FC236}">
                <a16:creationId xmlns:a16="http://schemas.microsoft.com/office/drawing/2014/main" id="{4D8DEB70-687C-D04F-5BE5-A74F0598A5E6}"/>
              </a:ext>
            </a:extLst>
          </p:cNvPr>
          <p:cNvSpPr/>
          <p:nvPr/>
        </p:nvSpPr>
        <p:spPr>
          <a:xfrm>
            <a:off x="3655585" y="37938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290;p11">
            <a:extLst>
              <a:ext uri="{FF2B5EF4-FFF2-40B4-BE49-F238E27FC236}">
                <a16:creationId xmlns:a16="http://schemas.microsoft.com/office/drawing/2014/main" id="{04BE5717-1ADC-E408-38B8-C952D91629B4}"/>
              </a:ext>
            </a:extLst>
          </p:cNvPr>
          <p:cNvSpPr/>
          <p:nvPr/>
        </p:nvSpPr>
        <p:spPr>
          <a:xfrm>
            <a:off x="2840239" y="1312857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291;p11">
            <a:extLst>
              <a:ext uri="{FF2B5EF4-FFF2-40B4-BE49-F238E27FC236}">
                <a16:creationId xmlns:a16="http://schemas.microsoft.com/office/drawing/2014/main" id="{7E4B36BB-9CA7-759A-CACB-F1C1C2ED2538}"/>
              </a:ext>
            </a:extLst>
          </p:cNvPr>
          <p:cNvSpPr txBox="1"/>
          <p:nvPr/>
        </p:nvSpPr>
        <p:spPr>
          <a:xfrm>
            <a:off x="3024874" y="1104296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04/10</a:t>
            </a: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빌드 툴 사용 기획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Spring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테스트 변환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7" name="Google Shape;293;p11">
            <a:extLst>
              <a:ext uri="{FF2B5EF4-FFF2-40B4-BE49-F238E27FC236}">
                <a16:creationId xmlns:a16="http://schemas.microsoft.com/office/drawing/2014/main" id="{0E87F047-4B95-12D9-7CA1-39E3B1B03CBB}"/>
              </a:ext>
            </a:extLst>
          </p:cNvPr>
          <p:cNvCxnSpPr/>
          <p:nvPr/>
        </p:nvCxnSpPr>
        <p:spPr>
          <a:xfrm flipH="1">
            <a:off x="3709142" y="3092405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2" name="Google Shape;285;p11">
            <a:extLst>
              <a:ext uri="{FF2B5EF4-FFF2-40B4-BE49-F238E27FC236}">
                <a16:creationId xmlns:a16="http://schemas.microsoft.com/office/drawing/2014/main" id="{5646404D-CF8A-5F02-0163-32536F799668}"/>
              </a:ext>
            </a:extLst>
          </p:cNvPr>
          <p:cNvSpPr/>
          <p:nvPr/>
        </p:nvSpPr>
        <p:spPr>
          <a:xfrm>
            <a:off x="4220869" y="379718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3" name="Google Shape;297;p11">
            <a:extLst>
              <a:ext uri="{FF2B5EF4-FFF2-40B4-BE49-F238E27FC236}">
                <a16:creationId xmlns:a16="http://schemas.microsoft.com/office/drawing/2014/main" id="{6D54424A-B37C-24AD-6D4E-F97106CAD4E8}"/>
              </a:ext>
            </a:extLst>
          </p:cNvPr>
          <p:cNvSpPr/>
          <p:nvPr/>
        </p:nvSpPr>
        <p:spPr>
          <a:xfrm>
            <a:off x="3357979" y="4659902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65" name="Google Shape;299;p11">
            <a:extLst>
              <a:ext uri="{FF2B5EF4-FFF2-40B4-BE49-F238E27FC236}">
                <a16:creationId xmlns:a16="http://schemas.microsoft.com/office/drawing/2014/main" id="{BD5464B2-1E2A-90F8-82BC-A8F8CB0E7646}"/>
              </a:ext>
            </a:extLst>
          </p:cNvPr>
          <p:cNvCxnSpPr/>
          <p:nvPr/>
        </p:nvCxnSpPr>
        <p:spPr>
          <a:xfrm flipH="1">
            <a:off x="4270729" y="386217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Google Shape;284;p11">
            <a:extLst>
              <a:ext uri="{FF2B5EF4-FFF2-40B4-BE49-F238E27FC236}">
                <a16:creationId xmlns:a16="http://schemas.microsoft.com/office/drawing/2014/main" id="{27511029-531F-D483-7C3D-5AF7AD7B9881}"/>
              </a:ext>
            </a:extLst>
          </p:cNvPr>
          <p:cNvSpPr/>
          <p:nvPr/>
        </p:nvSpPr>
        <p:spPr>
          <a:xfrm>
            <a:off x="6493661" y="37938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290;p11">
            <a:extLst>
              <a:ext uri="{FF2B5EF4-FFF2-40B4-BE49-F238E27FC236}">
                <a16:creationId xmlns:a16="http://schemas.microsoft.com/office/drawing/2014/main" id="{AB1EE897-C768-F728-064E-BC8884688A28}"/>
              </a:ext>
            </a:extLst>
          </p:cNvPr>
          <p:cNvSpPr/>
          <p:nvPr/>
        </p:nvSpPr>
        <p:spPr>
          <a:xfrm>
            <a:off x="5678315" y="1312857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291;p11">
            <a:extLst>
              <a:ext uri="{FF2B5EF4-FFF2-40B4-BE49-F238E27FC236}">
                <a16:creationId xmlns:a16="http://schemas.microsoft.com/office/drawing/2014/main" id="{AD92048F-7093-CEB3-8B2E-E97A9092AA3C}"/>
              </a:ext>
            </a:extLst>
          </p:cNvPr>
          <p:cNvSpPr txBox="1"/>
          <p:nvPr/>
        </p:nvSpPr>
        <p:spPr>
          <a:xfrm>
            <a:off x="5862950" y="1104296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04/1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</a:t>
            </a: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타일즈 변환 작업 진행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 변환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17" name="Google Shape;293;p11">
            <a:extLst>
              <a:ext uri="{FF2B5EF4-FFF2-40B4-BE49-F238E27FC236}">
                <a16:creationId xmlns:a16="http://schemas.microsoft.com/office/drawing/2014/main" id="{25782DB8-1442-8F32-8FA0-FA14003AB8A0}"/>
              </a:ext>
            </a:extLst>
          </p:cNvPr>
          <p:cNvCxnSpPr/>
          <p:nvPr/>
        </p:nvCxnSpPr>
        <p:spPr>
          <a:xfrm flipH="1">
            <a:off x="6547218" y="3092405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" name="Google Shape;284;p11">
            <a:extLst>
              <a:ext uri="{FF2B5EF4-FFF2-40B4-BE49-F238E27FC236}">
                <a16:creationId xmlns:a16="http://schemas.microsoft.com/office/drawing/2014/main" id="{0946F0F7-15F8-040A-F25C-60082EC18E87}"/>
              </a:ext>
            </a:extLst>
          </p:cNvPr>
          <p:cNvSpPr/>
          <p:nvPr/>
        </p:nvSpPr>
        <p:spPr>
          <a:xfrm>
            <a:off x="8429339" y="37938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290;p11">
            <a:extLst>
              <a:ext uri="{FF2B5EF4-FFF2-40B4-BE49-F238E27FC236}">
                <a16:creationId xmlns:a16="http://schemas.microsoft.com/office/drawing/2014/main" id="{2D6A928E-A87A-094D-A7F8-6E348BADFD8A}"/>
              </a:ext>
            </a:extLst>
          </p:cNvPr>
          <p:cNvSpPr/>
          <p:nvPr/>
        </p:nvSpPr>
        <p:spPr>
          <a:xfrm>
            <a:off x="7613993" y="1312857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291;p11">
            <a:extLst>
              <a:ext uri="{FF2B5EF4-FFF2-40B4-BE49-F238E27FC236}">
                <a16:creationId xmlns:a16="http://schemas.microsoft.com/office/drawing/2014/main" id="{D2CEF738-65DE-FE72-9FC6-04515419BFFE}"/>
              </a:ext>
            </a:extLst>
          </p:cNvPr>
          <p:cNvSpPr txBox="1"/>
          <p:nvPr/>
        </p:nvSpPr>
        <p:spPr>
          <a:xfrm>
            <a:off x="7798628" y="1104296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04/16</a:t>
            </a: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" name="Google Shape;293;p11">
            <a:extLst>
              <a:ext uri="{FF2B5EF4-FFF2-40B4-BE49-F238E27FC236}">
                <a16:creationId xmlns:a16="http://schemas.microsoft.com/office/drawing/2014/main" id="{40C3F551-DAF2-70FA-ABF4-2CE73ABD9D2D}"/>
              </a:ext>
            </a:extLst>
          </p:cNvPr>
          <p:cNvCxnSpPr/>
          <p:nvPr/>
        </p:nvCxnSpPr>
        <p:spPr>
          <a:xfrm flipH="1">
            <a:off x="8482896" y="3092405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" name="Google Shape;284;p11">
            <a:extLst>
              <a:ext uri="{FF2B5EF4-FFF2-40B4-BE49-F238E27FC236}">
                <a16:creationId xmlns:a16="http://schemas.microsoft.com/office/drawing/2014/main" id="{0468A920-54FE-5131-07E3-9C0E087C32CA}"/>
              </a:ext>
            </a:extLst>
          </p:cNvPr>
          <p:cNvSpPr/>
          <p:nvPr/>
        </p:nvSpPr>
        <p:spPr>
          <a:xfrm>
            <a:off x="10388767" y="37938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" name="Google Shape;290;p11">
            <a:extLst>
              <a:ext uri="{FF2B5EF4-FFF2-40B4-BE49-F238E27FC236}">
                <a16:creationId xmlns:a16="http://schemas.microsoft.com/office/drawing/2014/main" id="{F37B10CA-D1A5-4237-98A3-B95CE095223E}"/>
              </a:ext>
            </a:extLst>
          </p:cNvPr>
          <p:cNvSpPr/>
          <p:nvPr/>
        </p:nvSpPr>
        <p:spPr>
          <a:xfrm>
            <a:off x="9573421" y="1312857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291;p11">
            <a:extLst>
              <a:ext uri="{FF2B5EF4-FFF2-40B4-BE49-F238E27FC236}">
                <a16:creationId xmlns:a16="http://schemas.microsoft.com/office/drawing/2014/main" id="{5A618446-E375-EE43-555E-6BB7D489252F}"/>
              </a:ext>
            </a:extLst>
          </p:cNvPr>
          <p:cNvSpPr txBox="1"/>
          <p:nvPr/>
        </p:nvSpPr>
        <p:spPr>
          <a:xfrm>
            <a:off x="9758056" y="1104296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04/1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8</a:t>
            </a: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타일즈 별 페이지 </a:t>
            </a:r>
            <a:r>
              <a:rPr lang="en-US" altLang="ko-KR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jsp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분리 완료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35" name="Google Shape;293;p11">
            <a:extLst>
              <a:ext uri="{FF2B5EF4-FFF2-40B4-BE49-F238E27FC236}">
                <a16:creationId xmlns:a16="http://schemas.microsoft.com/office/drawing/2014/main" id="{1C2719B4-B10C-16A6-B792-93E136FC3314}"/>
              </a:ext>
            </a:extLst>
          </p:cNvPr>
          <p:cNvCxnSpPr/>
          <p:nvPr/>
        </p:nvCxnSpPr>
        <p:spPr>
          <a:xfrm flipH="1">
            <a:off x="10442324" y="3092405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" name="Google Shape;291;p11">
            <a:extLst>
              <a:ext uri="{FF2B5EF4-FFF2-40B4-BE49-F238E27FC236}">
                <a16:creationId xmlns:a16="http://schemas.microsoft.com/office/drawing/2014/main" id="{C8068E5F-AC21-FFF2-4C66-0D5D173942A1}"/>
              </a:ext>
            </a:extLst>
          </p:cNvPr>
          <p:cNvSpPr txBox="1"/>
          <p:nvPr/>
        </p:nvSpPr>
        <p:spPr>
          <a:xfrm>
            <a:off x="3536994" y="4468960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04/1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페이지별 변환 중 예측 에러사항 검토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 변환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7" name="Google Shape;285;p11">
            <a:extLst>
              <a:ext uri="{FF2B5EF4-FFF2-40B4-BE49-F238E27FC236}">
                <a16:creationId xmlns:a16="http://schemas.microsoft.com/office/drawing/2014/main" id="{0724FE5D-D781-7DBE-0825-DF1BF0160DE4}"/>
              </a:ext>
            </a:extLst>
          </p:cNvPr>
          <p:cNvSpPr/>
          <p:nvPr/>
        </p:nvSpPr>
        <p:spPr>
          <a:xfrm>
            <a:off x="7390853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Google Shape;297;p11">
            <a:extLst>
              <a:ext uri="{FF2B5EF4-FFF2-40B4-BE49-F238E27FC236}">
                <a16:creationId xmlns:a16="http://schemas.microsoft.com/office/drawing/2014/main" id="{37B4A574-681B-9980-D602-A5A2F6F98C84}"/>
              </a:ext>
            </a:extLst>
          </p:cNvPr>
          <p:cNvSpPr/>
          <p:nvPr/>
        </p:nvSpPr>
        <p:spPr>
          <a:xfrm>
            <a:off x="6527963" y="4656693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9" name="Google Shape;299;p11">
            <a:extLst>
              <a:ext uri="{FF2B5EF4-FFF2-40B4-BE49-F238E27FC236}">
                <a16:creationId xmlns:a16="http://schemas.microsoft.com/office/drawing/2014/main" id="{B22B0CB9-9206-F651-408E-2BC4BA8EABDC}"/>
              </a:ext>
            </a:extLst>
          </p:cNvPr>
          <p:cNvCxnSpPr/>
          <p:nvPr/>
        </p:nvCxnSpPr>
        <p:spPr>
          <a:xfrm flipH="1">
            <a:off x="7440713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" name="Google Shape;291;p11">
            <a:extLst>
              <a:ext uri="{FF2B5EF4-FFF2-40B4-BE49-F238E27FC236}">
                <a16:creationId xmlns:a16="http://schemas.microsoft.com/office/drawing/2014/main" id="{2A368EA3-E87B-D2D5-5644-CB232CE07016}"/>
              </a:ext>
            </a:extLst>
          </p:cNvPr>
          <p:cNvSpPr txBox="1"/>
          <p:nvPr/>
        </p:nvSpPr>
        <p:spPr>
          <a:xfrm>
            <a:off x="6706978" y="4465751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04/15</a:t>
            </a: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 변환 진행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타일즈 적용 기획 및 페이지 분리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1" name="Google Shape;285;p11">
            <a:extLst>
              <a:ext uri="{FF2B5EF4-FFF2-40B4-BE49-F238E27FC236}">
                <a16:creationId xmlns:a16="http://schemas.microsoft.com/office/drawing/2014/main" id="{676D3929-3818-AA5B-F767-A7F618BA4BD4}"/>
              </a:ext>
            </a:extLst>
          </p:cNvPr>
          <p:cNvSpPr/>
          <p:nvPr/>
        </p:nvSpPr>
        <p:spPr>
          <a:xfrm>
            <a:off x="9457160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" name="Google Shape;297;p11">
            <a:extLst>
              <a:ext uri="{FF2B5EF4-FFF2-40B4-BE49-F238E27FC236}">
                <a16:creationId xmlns:a16="http://schemas.microsoft.com/office/drawing/2014/main" id="{143216C9-872A-FD1D-A44F-360B9A3C5EBE}"/>
              </a:ext>
            </a:extLst>
          </p:cNvPr>
          <p:cNvSpPr/>
          <p:nvPr/>
        </p:nvSpPr>
        <p:spPr>
          <a:xfrm>
            <a:off x="8594270" y="4656693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3" name="Google Shape;299;p11">
            <a:extLst>
              <a:ext uri="{FF2B5EF4-FFF2-40B4-BE49-F238E27FC236}">
                <a16:creationId xmlns:a16="http://schemas.microsoft.com/office/drawing/2014/main" id="{63B342C5-5031-0B66-7C6B-54CC1A215CF7}"/>
              </a:ext>
            </a:extLst>
          </p:cNvPr>
          <p:cNvCxnSpPr/>
          <p:nvPr/>
        </p:nvCxnSpPr>
        <p:spPr>
          <a:xfrm flipH="1">
            <a:off x="9507020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" name="Google Shape;291;p11">
            <a:extLst>
              <a:ext uri="{FF2B5EF4-FFF2-40B4-BE49-F238E27FC236}">
                <a16:creationId xmlns:a16="http://schemas.microsoft.com/office/drawing/2014/main" id="{78A6E954-C9FC-D13F-AE96-3E3E8DFC2CFA}"/>
              </a:ext>
            </a:extLst>
          </p:cNvPr>
          <p:cNvSpPr txBox="1"/>
          <p:nvPr/>
        </p:nvSpPr>
        <p:spPr>
          <a:xfrm>
            <a:off x="8773285" y="4465751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04/17</a:t>
            </a: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부품 코드 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3873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>
          <a:extLst>
            <a:ext uri="{FF2B5EF4-FFF2-40B4-BE49-F238E27FC236}">
              <a16:creationId xmlns:a16="http://schemas.microsoft.com/office/drawing/2014/main" id="{DF455D9A-B619-92D2-1020-F83A4A845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>
            <a:extLst>
              <a:ext uri="{FF2B5EF4-FFF2-40B4-BE49-F238E27FC236}">
                <a16:creationId xmlns:a16="http://schemas.microsoft.com/office/drawing/2014/main" id="{9178EAD5-5D8C-1D07-64F9-4BFC8D124C1F}"/>
              </a:ext>
            </a:extLst>
          </p:cNvPr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>
            <a:extLst>
              <a:ext uri="{FF2B5EF4-FFF2-40B4-BE49-F238E27FC236}">
                <a16:creationId xmlns:a16="http://schemas.microsoft.com/office/drawing/2014/main" id="{5A9FCDD0-92B4-DA97-1FB1-A831AE1C734E}"/>
              </a:ext>
            </a:extLst>
          </p:cNvPr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Time Line</a:t>
            </a:r>
            <a:endParaRPr sz="2400" b="0" i="0" u="none" strike="noStrike" cap="none" dirty="0">
              <a:solidFill>
                <a:srgbClr val="D4D4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9" name="Google Shape;289;p11">
            <a:extLst>
              <a:ext uri="{FF2B5EF4-FFF2-40B4-BE49-F238E27FC236}">
                <a16:creationId xmlns:a16="http://schemas.microsoft.com/office/drawing/2014/main" id="{1E9698EB-FDD4-CFBF-9896-FA08C40DFC15}"/>
              </a:ext>
            </a:extLst>
          </p:cNvPr>
          <p:cNvSpPr txBox="1"/>
          <p:nvPr/>
        </p:nvSpPr>
        <p:spPr>
          <a:xfrm>
            <a:off x="5221855" y="606267"/>
            <a:ext cx="6436152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altLang="ko-KR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Project 3. 3</a:t>
            </a: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주차.</a:t>
            </a:r>
            <a:r>
              <a:rPr lang="ko-KR" altLang="en-US" sz="32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프로젝트 마무리</a:t>
            </a:r>
            <a:endParaRPr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E5C8156D-56DD-3CC5-E9BB-48743C55CD24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EFD09797-1F92-55CC-BB60-9BD17A295F7D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86863FCC-FE3D-7C19-483E-87ADE3B67CC2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8B72843E-F67A-8DC2-75A5-2BFA21E234C2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84486AA6-93AD-DAE6-071C-E5B4A7DDD151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5C44119E-AD42-CABE-CAC8-92567D444F51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F3D14AF6-EE6F-3D4D-95B4-37B379DE72F2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" name="Google Shape;281;p11">
            <a:extLst>
              <a:ext uri="{FF2B5EF4-FFF2-40B4-BE49-F238E27FC236}">
                <a16:creationId xmlns:a16="http://schemas.microsoft.com/office/drawing/2014/main" id="{BC383E8F-FAC4-F1CF-EFC4-D0033CE602EC}"/>
              </a:ext>
            </a:extLst>
          </p:cNvPr>
          <p:cNvCxnSpPr/>
          <p:nvPr/>
        </p:nvCxnSpPr>
        <p:spPr>
          <a:xfrm>
            <a:off x="3668551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" name="Google Shape;284;p11">
            <a:extLst>
              <a:ext uri="{FF2B5EF4-FFF2-40B4-BE49-F238E27FC236}">
                <a16:creationId xmlns:a16="http://schemas.microsoft.com/office/drawing/2014/main" id="{AE6337F6-AA7E-0898-2EB2-30E137BD07C0}"/>
              </a:ext>
            </a:extLst>
          </p:cNvPr>
          <p:cNvSpPr/>
          <p:nvPr/>
        </p:nvSpPr>
        <p:spPr>
          <a:xfrm>
            <a:off x="5989538" y="37938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290;p11">
            <a:extLst>
              <a:ext uri="{FF2B5EF4-FFF2-40B4-BE49-F238E27FC236}">
                <a16:creationId xmlns:a16="http://schemas.microsoft.com/office/drawing/2014/main" id="{81F0B1F9-778C-857A-D92F-583DA52A6063}"/>
              </a:ext>
            </a:extLst>
          </p:cNvPr>
          <p:cNvSpPr/>
          <p:nvPr/>
        </p:nvSpPr>
        <p:spPr>
          <a:xfrm>
            <a:off x="5221855" y="1312857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291;p11">
            <a:extLst>
              <a:ext uri="{FF2B5EF4-FFF2-40B4-BE49-F238E27FC236}">
                <a16:creationId xmlns:a16="http://schemas.microsoft.com/office/drawing/2014/main" id="{332726D4-5907-F2E7-2E91-27F66870CB75}"/>
              </a:ext>
            </a:extLst>
          </p:cNvPr>
          <p:cNvSpPr txBox="1"/>
          <p:nvPr/>
        </p:nvSpPr>
        <p:spPr>
          <a:xfrm>
            <a:off x="5406490" y="1104296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04/16</a:t>
            </a: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타일즈 기능별 분리 완료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" name="Google Shape;293;p11">
            <a:extLst>
              <a:ext uri="{FF2B5EF4-FFF2-40B4-BE49-F238E27FC236}">
                <a16:creationId xmlns:a16="http://schemas.microsoft.com/office/drawing/2014/main" id="{3A82DA34-442A-8DEF-AA8E-1D89EDECF434}"/>
              </a:ext>
            </a:extLst>
          </p:cNvPr>
          <p:cNvCxnSpPr/>
          <p:nvPr/>
        </p:nvCxnSpPr>
        <p:spPr>
          <a:xfrm flipH="1">
            <a:off x="6090758" y="3092405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" name="Google Shape;284;p11">
            <a:extLst>
              <a:ext uri="{FF2B5EF4-FFF2-40B4-BE49-F238E27FC236}">
                <a16:creationId xmlns:a16="http://schemas.microsoft.com/office/drawing/2014/main" id="{2D0997A6-B318-3862-C284-74FE8B2C9DEF}"/>
              </a:ext>
            </a:extLst>
          </p:cNvPr>
          <p:cNvSpPr/>
          <p:nvPr/>
        </p:nvSpPr>
        <p:spPr>
          <a:xfrm>
            <a:off x="8833317" y="37938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" name="Google Shape;290;p11">
            <a:extLst>
              <a:ext uri="{FF2B5EF4-FFF2-40B4-BE49-F238E27FC236}">
                <a16:creationId xmlns:a16="http://schemas.microsoft.com/office/drawing/2014/main" id="{182AD30E-F467-F619-2ECA-DA56B84603AC}"/>
              </a:ext>
            </a:extLst>
          </p:cNvPr>
          <p:cNvSpPr/>
          <p:nvPr/>
        </p:nvSpPr>
        <p:spPr>
          <a:xfrm>
            <a:off x="8054703" y="1312857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291;p11">
            <a:extLst>
              <a:ext uri="{FF2B5EF4-FFF2-40B4-BE49-F238E27FC236}">
                <a16:creationId xmlns:a16="http://schemas.microsoft.com/office/drawing/2014/main" id="{CC03B711-7847-D3E3-1B83-B2A3E8780A81}"/>
              </a:ext>
            </a:extLst>
          </p:cNvPr>
          <p:cNvSpPr txBox="1"/>
          <p:nvPr/>
        </p:nvSpPr>
        <p:spPr>
          <a:xfrm>
            <a:off x="8239338" y="1104296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04/1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8</a:t>
            </a: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품질관리 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생산공정 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35" name="Google Shape;293;p11">
            <a:extLst>
              <a:ext uri="{FF2B5EF4-FFF2-40B4-BE49-F238E27FC236}">
                <a16:creationId xmlns:a16="http://schemas.microsoft.com/office/drawing/2014/main" id="{8A6715FE-4814-E907-8CE8-13BF31041BD9}"/>
              </a:ext>
            </a:extLst>
          </p:cNvPr>
          <p:cNvCxnSpPr/>
          <p:nvPr/>
        </p:nvCxnSpPr>
        <p:spPr>
          <a:xfrm flipH="1">
            <a:off x="8923606" y="3092405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" name="Google Shape;285;p11">
            <a:extLst>
              <a:ext uri="{FF2B5EF4-FFF2-40B4-BE49-F238E27FC236}">
                <a16:creationId xmlns:a16="http://schemas.microsoft.com/office/drawing/2014/main" id="{CFD0248C-3107-3D27-F415-ABE9BBF21FA7}"/>
              </a:ext>
            </a:extLst>
          </p:cNvPr>
          <p:cNvSpPr/>
          <p:nvPr/>
        </p:nvSpPr>
        <p:spPr>
          <a:xfrm>
            <a:off x="4744287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Google Shape;297;p11">
            <a:extLst>
              <a:ext uri="{FF2B5EF4-FFF2-40B4-BE49-F238E27FC236}">
                <a16:creationId xmlns:a16="http://schemas.microsoft.com/office/drawing/2014/main" id="{54845832-F43B-D4BC-2DCB-5122FF02AD7C}"/>
              </a:ext>
            </a:extLst>
          </p:cNvPr>
          <p:cNvSpPr/>
          <p:nvPr/>
        </p:nvSpPr>
        <p:spPr>
          <a:xfrm>
            <a:off x="3881397" y="4656693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9" name="Google Shape;299;p11">
            <a:extLst>
              <a:ext uri="{FF2B5EF4-FFF2-40B4-BE49-F238E27FC236}">
                <a16:creationId xmlns:a16="http://schemas.microsoft.com/office/drawing/2014/main" id="{B27DDD25-7D8D-06D9-72EE-4B78725B9C92}"/>
              </a:ext>
            </a:extLst>
          </p:cNvPr>
          <p:cNvCxnSpPr/>
          <p:nvPr/>
        </p:nvCxnSpPr>
        <p:spPr>
          <a:xfrm flipH="1">
            <a:off x="4794147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" name="Google Shape;291;p11">
            <a:extLst>
              <a:ext uri="{FF2B5EF4-FFF2-40B4-BE49-F238E27FC236}">
                <a16:creationId xmlns:a16="http://schemas.microsoft.com/office/drawing/2014/main" id="{16E66B29-54DF-BB10-D93D-A43CF03DD6AE}"/>
              </a:ext>
            </a:extLst>
          </p:cNvPr>
          <p:cNvSpPr txBox="1"/>
          <p:nvPr/>
        </p:nvSpPr>
        <p:spPr>
          <a:xfrm>
            <a:off x="4060412" y="4465751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04/15</a:t>
            </a: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검사기준 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재고현황조회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1" name="Google Shape;285;p11">
            <a:extLst>
              <a:ext uri="{FF2B5EF4-FFF2-40B4-BE49-F238E27FC236}">
                <a16:creationId xmlns:a16="http://schemas.microsoft.com/office/drawing/2014/main" id="{AA6AE416-CF02-9022-5E89-AE5E0BCB0760}"/>
              </a:ext>
            </a:extLst>
          </p:cNvPr>
          <p:cNvSpPr/>
          <p:nvPr/>
        </p:nvSpPr>
        <p:spPr>
          <a:xfrm>
            <a:off x="7522102" y="378074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" name="Google Shape;297;p11">
            <a:extLst>
              <a:ext uri="{FF2B5EF4-FFF2-40B4-BE49-F238E27FC236}">
                <a16:creationId xmlns:a16="http://schemas.microsoft.com/office/drawing/2014/main" id="{C9C2F67D-7B58-C939-60BB-F977DA50DD92}"/>
              </a:ext>
            </a:extLst>
          </p:cNvPr>
          <p:cNvSpPr/>
          <p:nvPr/>
        </p:nvSpPr>
        <p:spPr>
          <a:xfrm>
            <a:off x="6659212" y="4643462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3" name="Google Shape;299;p11">
            <a:extLst>
              <a:ext uri="{FF2B5EF4-FFF2-40B4-BE49-F238E27FC236}">
                <a16:creationId xmlns:a16="http://schemas.microsoft.com/office/drawing/2014/main" id="{6A701E2F-9DE0-D490-5097-12086B9BF89C}"/>
              </a:ext>
            </a:extLst>
          </p:cNvPr>
          <p:cNvCxnSpPr/>
          <p:nvPr/>
        </p:nvCxnSpPr>
        <p:spPr>
          <a:xfrm flipH="1">
            <a:off x="7571962" y="384573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" name="Google Shape;291;p11">
            <a:extLst>
              <a:ext uri="{FF2B5EF4-FFF2-40B4-BE49-F238E27FC236}">
                <a16:creationId xmlns:a16="http://schemas.microsoft.com/office/drawing/2014/main" id="{F78FAAF1-C3CC-2396-F972-AE6E2BC024F7}"/>
              </a:ext>
            </a:extLst>
          </p:cNvPr>
          <p:cNvSpPr txBox="1"/>
          <p:nvPr/>
        </p:nvSpPr>
        <p:spPr>
          <a:xfrm>
            <a:off x="6838227" y="4452520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04/17</a:t>
            </a: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일반게시판 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실적등록 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" name="Google Shape;285;p11">
            <a:extLst>
              <a:ext uri="{FF2B5EF4-FFF2-40B4-BE49-F238E27FC236}">
                <a16:creationId xmlns:a16="http://schemas.microsoft.com/office/drawing/2014/main" id="{27B0521D-A1FA-4950-BDA7-65A36050BCA7}"/>
              </a:ext>
            </a:extLst>
          </p:cNvPr>
          <p:cNvSpPr/>
          <p:nvPr/>
        </p:nvSpPr>
        <p:spPr>
          <a:xfrm>
            <a:off x="10403607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97;p11">
            <a:extLst>
              <a:ext uri="{FF2B5EF4-FFF2-40B4-BE49-F238E27FC236}">
                <a16:creationId xmlns:a16="http://schemas.microsoft.com/office/drawing/2014/main" id="{F8D6D86B-2CB0-8AA0-E274-3C66440EDA5D}"/>
              </a:ext>
            </a:extLst>
          </p:cNvPr>
          <p:cNvSpPr/>
          <p:nvPr/>
        </p:nvSpPr>
        <p:spPr>
          <a:xfrm>
            <a:off x="9540717" y="4656693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" name="Google Shape;299;p11">
            <a:extLst>
              <a:ext uri="{FF2B5EF4-FFF2-40B4-BE49-F238E27FC236}">
                <a16:creationId xmlns:a16="http://schemas.microsoft.com/office/drawing/2014/main" id="{3E2F7D17-33E9-08D3-355D-1B0B151E1B15}"/>
              </a:ext>
            </a:extLst>
          </p:cNvPr>
          <p:cNvCxnSpPr/>
          <p:nvPr/>
        </p:nvCxnSpPr>
        <p:spPr>
          <a:xfrm flipH="1">
            <a:off x="10453467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" name="Google Shape;291;p11">
            <a:extLst>
              <a:ext uri="{FF2B5EF4-FFF2-40B4-BE49-F238E27FC236}">
                <a16:creationId xmlns:a16="http://schemas.microsoft.com/office/drawing/2014/main" id="{12247DE1-9FC0-B152-746C-1B925B0C7E57}"/>
              </a:ext>
            </a:extLst>
          </p:cNvPr>
          <p:cNvSpPr txBox="1"/>
          <p:nvPr/>
        </p:nvSpPr>
        <p:spPr>
          <a:xfrm>
            <a:off x="9719732" y="4465751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04/17</a:t>
            </a: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공지사항 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8246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"/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12"/>
          <p:cNvSpPr txBox="1">
            <a:spLocks noGrp="1"/>
          </p:cNvSpPr>
          <p:nvPr>
            <p:ph type="title"/>
          </p:nvPr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2"/>
          <p:cNvSpPr/>
          <p:nvPr/>
        </p:nvSpPr>
        <p:spPr>
          <a:xfrm>
            <a:off x="0" y="210030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12"/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/>
          </a:p>
        </p:txBody>
      </p:sp>
      <p:sp>
        <p:nvSpPr>
          <p:cNvPr id="311" name="Google Shape;311;p12"/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12" descr="HTML - 위키백과, 우리 모두의 백과사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7330" y="4491179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2" descr="CSS - 위키백과, 우리 모두의 백과사전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57344" y="4491179"/>
            <a:ext cx="7645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2"/>
          <p:cNvSpPr/>
          <p:nvPr/>
        </p:nvSpPr>
        <p:spPr>
          <a:xfrm>
            <a:off x="3457330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44D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p12"/>
          <p:cNvSpPr/>
          <p:nvPr/>
        </p:nvSpPr>
        <p:spPr>
          <a:xfrm>
            <a:off x="5519594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64D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12"/>
          <p:cNvSpPr/>
          <p:nvPr/>
        </p:nvSpPr>
        <p:spPr>
          <a:xfrm>
            <a:off x="7581857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4A12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p12"/>
          <p:cNvSpPr txBox="1"/>
          <p:nvPr/>
        </p:nvSpPr>
        <p:spPr>
          <a:xfrm>
            <a:off x="3383541" y="1176635"/>
            <a:ext cx="33405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Design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2"/>
          <p:cNvSpPr txBox="1"/>
          <p:nvPr/>
        </p:nvSpPr>
        <p:spPr>
          <a:xfrm>
            <a:off x="3383542" y="3839582"/>
            <a:ext cx="32022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rgbClr val="D4D4D4"/>
                </a:solidFill>
              </a:rPr>
              <a:t>Coding Front end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2"/>
          <p:cNvSpPr txBox="1"/>
          <p:nvPr/>
        </p:nvSpPr>
        <p:spPr>
          <a:xfrm>
            <a:off x="3637323" y="5821432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HTML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2"/>
          <p:cNvSpPr txBox="1"/>
          <p:nvPr/>
        </p:nvSpPr>
        <p:spPr>
          <a:xfrm>
            <a:off x="5699598" y="5821432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CSS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2"/>
          <p:cNvSpPr txBox="1"/>
          <p:nvPr/>
        </p:nvSpPr>
        <p:spPr>
          <a:xfrm>
            <a:off x="7529648" y="5821432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javascript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2"/>
          <p:cNvSpPr/>
          <p:nvPr/>
        </p:nvSpPr>
        <p:spPr>
          <a:xfrm>
            <a:off x="3457330" y="173377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D02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12"/>
          <p:cNvSpPr txBox="1"/>
          <p:nvPr/>
        </p:nvSpPr>
        <p:spPr>
          <a:xfrm>
            <a:off x="3637323" y="3259310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MIRO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8685" y="2035132"/>
            <a:ext cx="837275" cy="83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30;p12">
            <a:extLst>
              <a:ext uri="{FF2B5EF4-FFF2-40B4-BE49-F238E27FC236}">
                <a16:creationId xmlns:a16="http://schemas.microsoft.com/office/drawing/2014/main" id="{83F2826C-30DE-6EFF-6286-35FB072FD06E}"/>
              </a:ext>
            </a:extLst>
          </p:cNvPr>
          <p:cNvSpPr/>
          <p:nvPr/>
        </p:nvSpPr>
        <p:spPr>
          <a:xfrm>
            <a:off x="5435764" y="171682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C99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31;p12">
            <a:extLst>
              <a:ext uri="{FF2B5EF4-FFF2-40B4-BE49-F238E27FC236}">
                <a16:creationId xmlns:a16="http://schemas.microsoft.com/office/drawing/2014/main" id="{62B30CF1-3F54-BBD3-C692-2656FF96A6D0}"/>
              </a:ext>
            </a:extLst>
          </p:cNvPr>
          <p:cNvSpPr txBox="1"/>
          <p:nvPr/>
        </p:nvSpPr>
        <p:spPr>
          <a:xfrm>
            <a:off x="5402516" y="3242360"/>
            <a:ext cx="1492191" cy="648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Visual Studio Code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2" descr="PNG, SVG 형식의 비주얼 스튜디오 코드-2019 색상 아이콘">
            <a:extLst>
              <a:ext uri="{FF2B5EF4-FFF2-40B4-BE49-F238E27FC236}">
                <a16:creationId xmlns:a16="http://schemas.microsoft.com/office/drawing/2014/main" id="{01ACE4A2-525F-28E5-B2F0-BA1827ADC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991" y="1859156"/>
            <a:ext cx="1126050" cy="112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53C3408F-3807-DC19-0DC3-CC0D0828D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730" y="4491179"/>
            <a:ext cx="996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64BDDD7A-DD5A-B786-D354-B0E3736C20E9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</a:t>
            </a: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Skill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21;p12">
            <a:extLst>
              <a:ext uri="{FF2B5EF4-FFF2-40B4-BE49-F238E27FC236}">
                <a16:creationId xmlns:a16="http://schemas.microsoft.com/office/drawing/2014/main" id="{464BDD12-BE5A-86B4-5CF6-B28C9B8B9531}"/>
              </a:ext>
            </a:extLst>
          </p:cNvPr>
          <p:cNvSpPr/>
          <p:nvPr/>
        </p:nvSpPr>
        <p:spPr>
          <a:xfrm>
            <a:off x="9607881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53866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326;p12">
            <a:extLst>
              <a:ext uri="{FF2B5EF4-FFF2-40B4-BE49-F238E27FC236}">
                <a16:creationId xmlns:a16="http://schemas.microsoft.com/office/drawing/2014/main" id="{13487851-6400-061F-44B9-BA8AF4BB4F44}"/>
              </a:ext>
            </a:extLst>
          </p:cNvPr>
          <p:cNvSpPr txBox="1"/>
          <p:nvPr/>
        </p:nvSpPr>
        <p:spPr>
          <a:xfrm>
            <a:off x="9609459" y="5821432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JSON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2A9AEC30-572D-354F-DD46-7C8E2692E4F1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D6B0D2FF-E6CA-434F-7873-6C49FA727DFB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D5E4747-A069-D106-E47D-0E7C0263939C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What is a JSON file, what is it used for and how can it be opened?">
            <a:extLst>
              <a:ext uri="{FF2B5EF4-FFF2-40B4-BE49-F238E27FC236}">
                <a16:creationId xmlns:a16="http://schemas.microsoft.com/office/drawing/2014/main" id="{077C89B5-6178-3B13-7134-BEF158730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331" y="4773196"/>
            <a:ext cx="1288655" cy="51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2458</TotalTime>
  <Words>1487</Words>
  <Application>Microsoft Office PowerPoint</Application>
  <PresentationFormat>Widescreen</PresentationFormat>
  <Paragraphs>551</Paragraphs>
  <Slides>48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Noto Sans Symbols</vt:lpstr>
      <vt:lpstr>나눔스퀘어 네오 Bold</vt:lpstr>
      <vt:lpstr>나눔스퀘어 네오 OTF Bold</vt:lpstr>
      <vt:lpstr>맑은 고딕</vt:lpstr>
      <vt:lpstr>맑은 고딕</vt:lpstr>
      <vt:lpstr>Arial</vt:lpstr>
      <vt:lpstr>Office 테마</vt:lpstr>
      <vt:lpstr>스마트 팩토리 MES 웹 솔루션 개발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</vt:lpstr>
      <vt:lpstr>Intro</vt:lpstr>
      <vt:lpstr>Intro</vt:lpstr>
      <vt:lpstr>Intro</vt:lpstr>
      <vt:lpstr>PowerPoint Presentation</vt:lpstr>
      <vt:lpstr>Intro</vt:lpstr>
      <vt:lpstr>Intro</vt:lpstr>
      <vt:lpstr>Intro</vt:lpstr>
      <vt:lpstr>Intro</vt:lpstr>
      <vt:lpstr>PowerPoint Presentation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PowerPoint Presentation</vt:lpstr>
      <vt:lpstr>Intro</vt:lpstr>
      <vt:lpstr>Intro</vt:lpstr>
      <vt:lpstr>Intro</vt:lpstr>
      <vt:lpstr>Intro</vt:lpstr>
      <vt:lpstr>Intro</vt:lpstr>
      <vt:lpstr>PowerPoint Presentation</vt:lpstr>
      <vt:lpstr>PowerPoint Presentation</vt:lpstr>
      <vt:lpstr>PowerPoint Presentation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영석 서</dc:creator>
  <cp:lastModifiedBy>admin</cp:lastModifiedBy>
  <cp:revision>136</cp:revision>
  <dcterms:created xsi:type="dcterms:W3CDTF">2025-01-20T11:57:41Z</dcterms:created>
  <dcterms:modified xsi:type="dcterms:W3CDTF">2025-04-28T07:34:14Z</dcterms:modified>
</cp:coreProperties>
</file>